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  <p:sldMasterId id="2147483660" r:id="rId2"/>
  </p:sldMasterIdLst>
  <p:sldIdLst>
    <p:sldId id="256" r:id="rId3"/>
    <p:sldId id="1567" r:id="rId4"/>
    <p:sldId id="1602" r:id="rId5"/>
    <p:sldId id="1603" r:id="rId6"/>
    <p:sldId id="1678" r:id="rId7"/>
    <p:sldId id="1682" r:id="rId8"/>
    <p:sldId id="1479" r:id="rId9"/>
    <p:sldId id="1510" r:id="rId10"/>
    <p:sldId id="1684" r:id="rId11"/>
    <p:sldId id="1663" r:id="rId12"/>
    <p:sldId id="728" r:id="rId13"/>
    <p:sldId id="881" r:id="rId14"/>
    <p:sldId id="1524" r:id="rId15"/>
    <p:sldId id="1511" r:id="rId16"/>
    <p:sldId id="1671" r:id="rId17"/>
    <p:sldId id="1638" r:id="rId18"/>
    <p:sldId id="1652" r:id="rId19"/>
    <p:sldId id="1675" r:id="rId20"/>
    <p:sldId id="1674" r:id="rId21"/>
    <p:sldId id="1679" r:id="rId22"/>
    <p:sldId id="1668" r:id="rId2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1"/>
    <p:restoredTop sz="94645"/>
  </p:normalViewPr>
  <p:slideViewPr>
    <p:cSldViewPr snapToGrid="0">
      <p:cViewPr varScale="1">
        <p:scale>
          <a:sx n="118" d="100"/>
          <a:sy n="118" d="100"/>
        </p:scale>
        <p:origin x="464" y="20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heme" Target="theme/theme1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F0E9C1-3D0B-37E1-DDB6-268B65F87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22FB1CB-29E9-C379-5A8D-8DA8FFC5DB0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1FA7A53-0BC4-2FCE-BBB2-34401524DD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210586C-3A95-D3E6-4FB2-94094DF4F9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40DA1B-6788-038F-1641-A99C11F3A7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96418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D01032-CCE6-1E83-466A-708EA9E6FB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E57DA0-57CC-F2B0-51E0-561CDE66588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5F432C9-BCC5-EDAA-C3AF-1EAD0CAB37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04606D-CA4F-2BA1-0B3C-B88A0448F5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A652B93-3017-5311-B2DC-5172FBEAF2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7303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B31B46-EB6C-734D-1B04-4DDD984A33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7665866-2359-0444-076E-2C7C931587D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7C1674-E9FA-1AC4-8426-416253FB23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3E1003-8058-D84E-3CFF-054736D963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D0D19DC-4CFC-EF28-DD22-F6CF3905ED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4106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A4F347-48CA-15F7-FC11-86E159BD08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AB3055-8EC2-2446-DB99-AD675DEDCD4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C54EA5F-20EE-5EFA-997A-11967E16F9A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C2D4B5A-B4E5-650A-648C-F5C6398F36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2CED804-B1C4-1532-5485-F1B28478E8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40FA7C3-EB97-D810-5D0E-FD6CC999F6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40425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E70434-64F8-7AB8-2F2A-2BAE18529C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A8F28A9-20A4-209C-C914-8321FC75497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A8CE75D-784B-D0F1-0F61-1FCBB8D3CAA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FB183F-218E-ADB4-821E-3D929E901AE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879C0CF-7268-5397-9217-465646531E9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EE1D668-DF97-F808-525C-4A6A461351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F40AFBF-573F-600C-21D9-37992BFD9F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601432AB-C36D-3DE9-20D6-AD46DBBBB1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243025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9FF524-2F75-BAD4-5581-451F06A4BF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C62FED0-D5AB-EBA7-421D-DD5D26104C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732468E-8BC2-DD52-6CE4-E809112145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67A86F1-9473-6BD5-BE64-030A638A43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415828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4DE443A-7918-F7A1-B4C5-D94283BAF1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498BD61-C61F-4C85-F670-26B7E34923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C60F84E-E7EC-A9C2-A6B0-4E8ECF5D4E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60643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559EB5-E955-0237-E488-DB72D9174F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9C4916-2EFA-F460-09A6-61200BF295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17A84D0-F44C-D9F6-3108-EC31FA14369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0472EAE-B0CB-6424-1505-D96A11D68A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9AD922A-F1DE-8154-552D-DE48F46F09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B8C2185-A4DE-5460-55EC-A9219E124B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45758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5D982B-2B8F-0AEB-BC9B-042C887C5C6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D592516-54EC-2C17-27BC-2A161A5BA7E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1571725-EDF2-FC06-52DB-91A02F037B3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13269F9-E1DF-3B86-E922-E345AE65D7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E26D613-3A72-826A-FC57-E9CF5A4C0E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3017043-A77A-D0DB-11BC-8B7409BB1D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55663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4786D6-F273-FDBE-28C9-4030A46044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FEF0E4A-C69E-8859-EFDB-9B79339F71B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BFD4781-7D24-3039-3ACE-FA3190B2B4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90E553B-379E-E4C0-F626-BF03C491A3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7FDCF33-49AC-41F4-7807-3DC3D4F72E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533598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14A17CD-F478-E1E4-7C70-7204D5FF3F8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CEF7F05-84C2-0DFA-3F34-B40A7BEF378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9F557C2-53B3-CC63-BAFC-79C67AA608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0E44B7-B7CF-984A-CF51-AF06E87443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BC52D6D-AB68-EB4C-4C7A-A46EE3E895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317672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F3138F-8BB1-4043-4163-843BE845A25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4DA4988-73C0-CEEE-B2FD-D3995F63F23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8807D24-CCAF-1BA1-381C-781AC9A74A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5808C7-8F78-98CE-0056-8A23D421ED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DA01EB-2BAC-EF2A-F4D2-58FA98B271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154765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9B47F7-6281-B8BC-6C83-959A5D5DF5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83F7E9B-8317-553C-F462-A784A21281F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4171BF4-1BDF-79F7-ACEC-2FECDF36D5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25D7BF0-005B-8B97-29A6-FD94112A53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5907AFC-7CA4-1B01-939B-EB50EF3303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03994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BA8BC2-2C38-6DDE-F38D-17EA559081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DFAAF64-B724-40A1-728A-67D9E661133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C8C4BB-1710-1CAE-9101-7EC0850D1F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11F5FA2-3D13-1F9D-E5E5-F9294ACC8A1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9058AAC-23BB-EDDF-FF21-2344C3050F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482211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2D36B1-60FE-CC88-0D30-5F9FBDDB33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B214AE-6402-B463-4941-252795B2EC5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5C11660-F70E-BEC6-5396-5C64E7A7512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10CB7BD-44BB-8637-5004-3EF406F3AD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CF5EB3D-0087-0090-82CD-28581041DB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0040262-80C2-5D84-9D2B-E49CC120B2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648713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6FD71B-CE22-2E93-4794-68F278029A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88D4586-EE03-72F6-6B4D-D8A2D821EA9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0B294C0-0007-B70A-BB1D-A00696C4788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6A3C0CF-9A14-3F5A-B032-FC3712300E7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ECB0DD0-E1EE-663D-0F08-E34444935EA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D0664DA-4A44-A0A3-2AE0-A2FAB3BA325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2829C37-2DB6-5138-41FA-568809181D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2DB445E-8AFE-4331-5854-28F9CF33E5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35812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6FC8ECC-45A0-95B8-B45B-9200B3B65C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B76B4AF-54DF-84C0-F70E-337FBEEE8B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E954445-654B-47EE-2DF5-DA51C580BF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6197A9B-C626-0A78-F31E-9BF4FBE7AB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420607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AC71761-BB8A-D128-9F63-4BDAF02999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71F9E9B-3A8D-8509-45DD-9AA514CB7F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4ADE168-4808-FAF2-13AC-1D1E2F4292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883016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5C5752-2F0E-1ECB-A470-71C0F828F4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6D913C-647B-C02C-CCFE-3A4826EC500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E0DE4D6-A076-FAEF-3F80-AADA4052ABE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9E940BB-C064-F338-091E-F68C76ED8F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8D98E9C-C8B4-7359-8FD0-38F35BA734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6E0E8E0-BE7D-C51E-E35F-69A9EBEC21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93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BF4A48-FDF9-8FBF-1B0E-1C821A1B52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CD59AC7-884E-E230-9553-FE99F093D20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680BDA5-588F-D959-C6AC-69617CDED2E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422C350-F4AE-D559-492B-B13D72417C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0452603-342B-8F23-AB62-33C3C268AE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BD03A39-2301-F3BD-AF3E-92CE206904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885854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A2518D-F44A-FDFE-C860-C8181301F3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E779D5B-334A-0C06-9E41-3E4F4A920EB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F8954D9-06E1-FAAF-D0E9-4954791D4C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CB9B5CB-59F6-EB7C-B6E9-BCEAED8FF0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F65E2B6-AB07-CDD4-CF81-3215DC1E70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670963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FF956DF-04A2-0FF1-5F32-D0959CFD630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7BE3DF5-76BC-EEC3-BB3B-910FE692F95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4A33AB4-8E08-7441-D275-8ABAD94398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A3B30D9-966D-5907-F784-661D407EAC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14A0333-E988-10CC-F139-BE313D9CAF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55395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7AA5CA3-9E40-CEAE-68A6-671D9D3FFE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7E39064-09C1-C9E3-276D-4AC714CB4F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5245008-EBA0-734B-D2E0-7C9B67A43EB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184E631-6A75-1740-A570-30D1F1161569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D85367-A9D4-BD0D-BC38-3A1B89D75C8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8460C8-29A0-7995-D80D-8C12CCFE2BB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446F873E-E086-9D4A-9CA0-54E2054D93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532837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D0E8B36-7431-D2FD-2D06-794D7BC1DBB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76EA534-789F-8720-372A-EAEE3FDEB51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150AAF-BAB4-6555-C7A6-BB86B22B3C1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2EF16A-5506-3942-AD4F-7FBD4A0001AA}" type="datetimeFigureOut">
              <a:rPr lang="en-US" smtClean="0"/>
              <a:t>9/23/24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5FEC35A-AFFB-1752-B396-52D4A92A03B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B1628D-41AC-BD79-1A18-9243B058079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0FB5E8C-1B58-1143-B7B2-CB6C8695F26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34441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bit.ly/CossCh10Appendix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.jpe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hyperlink" Target="https://sites.google.com/view/dianxie" TargetMode="Externa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4BC7A5-3485-3803-897D-E247FB7E2048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sz="8800" b="1" dirty="0" err="1">
                <a:latin typeface="FangSong" panose="02010609060101010101" pitchFamily="49" charset="-122"/>
                <a:ea typeface="FangSong" panose="02010609060101010101" pitchFamily="49" charset="-122"/>
                <a:cs typeface="Times New Roman" panose="02020603050405020304" pitchFamily="18" charset="0"/>
              </a:rPr>
              <a:t>汉字教学与</a:t>
            </a:r>
            <a:br>
              <a:rPr lang="en-US" sz="8800" b="1" dirty="0">
                <a:latin typeface="FangSong" panose="02010609060101010101" pitchFamily="49" charset="-122"/>
                <a:ea typeface="FangSong" panose="02010609060101010101" pitchFamily="49" charset="-122"/>
                <a:cs typeface="Times New Roman" panose="02020603050405020304" pitchFamily="18" charset="0"/>
              </a:rPr>
            </a:br>
            <a:r>
              <a:rPr lang="en-US" sz="8800" b="1" dirty="0" err="1">
                <a:latin typeface="FangSong" panose="02010609060101010101" pitchFamily="49" charset="-122"/>
                <a:ea typeface="FangSong" panose="02010609060101010101" pitchFamily="49" charset="-122"/>
                <a:cs typeface="Times New Roman" panose="02020603050405020304" pitchFamily="18" charset="0"/>
              </a:rPr>
              <a:t>电写中文的运用</a:t>
            </a:r>
            <a:endParaRPr lang="en-US" sz="8800" b="1" dirty="0">
              <a:latin typeface="FangSong" panose="02010609060101010101" pitchFamily="49" charset="-122"/>
              <a:ea typeface="FangSong" panose="02010609060101010101" pitchFamily="49" charset="-122"/>
              <a:cs typeface="Times New Roman" panose="02020603050405020304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CEF9B78-CDD5-5BD5-3955-437865E13AB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altLang="zh-CN" sz="3600" dirty="0"/>
              <a:t>Matt</a:t>
            </a:r>
            <a:r>
              <a:rPr lang="zh-CN" altLang="en-US" sz="3600" dirty="0"/>
              <a:t> </a:t>
            </a:r>
            <a:r>
              <a:rPr lang="en-US" altLang="zh-CN" sz="3600" dirty="0"/>
              <a:t>Coss</a:t>
            </a:r>
            <a:r>
              <a:rPr lang="zh-CN" altLang="en-US" sz="3600" dirty="0"/>
              <a:t> </a:t>
            </a:r>
            <a:r>
              <a:rPr lang="zh-CN" altLang="en-US" sz="3600" dirty="0">
                <a:latin typeface="FangSong" panose="02010609060101010101" pitchFamily="49" charset="-122"/>
                <a:ea typeface="FangSong" panose="02010609060101010101" pitchFamily="49" charset="-122"/>
              </a:rPr>
              <a:t>高正远</a:t>
            </a:r>
            <a:endParaRPr lang="en-US" altLang="zh-CN" sz="36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r>
              <a:rPr lang="en-US" altLang="zh-CN" sz="3600" dirty="0" err="1"/>
              <a:t>mattcoss@msu.edu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41626786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3A8B18-7134-99E2-0904-323E7AFBA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9150" y="365125"/>
            <a:ext cx="4781550" cy="5121275"/>
          </a:xfrm>
        </p:spPr>
        <p:txBody>
          <a:bodyPr>
            <a:normAutofit/>
          </a:bodyPr>
          <a:lstStyle/>
          <a:p>
            <a:r>
              <a:rPr lang="en-US" sz="344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写</a:t>
            </a:r>
            <a:endParaRPr lang="en-US" sz="344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C97339B-189E-DF36-CB9D-8B78774BDB86}"/>
              </a:ext>
            </a:extLst>
          </p:cNvPr>
          <p:cNvSpPr txBox="1"/>
          <p:nvPr/>
        </p:nvSpPr>
        <p:spPr>
          <a:xfrm>
            <a:off x="2066823" y="5486400"/>
            <a:ext cx="1797287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zh-CN" sz="4400" dirty="0"/>
              <a:t>writing</a:t>
            </a:r>
            <a:endParaRPr lang="en-US" sz="44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2F51992-4BE7-A4E1-8C8F-67114DB2D2BD}"/>
              </a:ext>
            </a:extLst>
          </p:cNvPr>
          <p:cNvSpPr txBox="1"/>
          <p:nvPr/>
        </p:nvSpPr>
        <p:spPr>
          <a:xfrm>
            <a:off x="6802368" y="797510"/>
            <a:ext cx="4570482" cy="526297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写字</a:t>
            </a: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？</a:t>
            </a:r>
            <a:endParaRPr lang="en-US" altLang="zh-CN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sz="4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抄写</a:t>
            </a:r>
            <a:endParaRPr lang="en-US" altLang="zh-CN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默写</a:t>
            </a:r>
            <a:endParaRPr lang="en-US" altLang="zh-CN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endParaRPr lang="en-US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r>
              <a:rPr lang="en-US" sz="4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写作</a:t>
            </a: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？</a:t>
            </a:r>
            <a:endParaRPr lang="en-US" altLang="zh-CN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手写（默写）</a:t>
            </a:r>
            <a:endParaRPr lang="en-US" altLang="zh-CN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电写</a:t>
            </a:r>
            <a:endParaRPr lang="en-US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1845278284"/>
      </p:ext>
    </p:extLst>
  </p:cSld>
  <p:clrMapOvr>
    <a:masterClrMapping/>
  </p:clrMapOvr>
  <mc:AlternateContent xmlns:mc="http://schemas.openxmlformats.org/markup-compatibility/2006" xmlns:p159="http://schemas.microsoft.com/office/powerpoint/2015/09/main">
    <mc:Choice Requires="p159">
      <p:transition xmlns:p14="http://schemas.microsoft.com/office/powerpoint/2010/main" spd="slow" p14:dur="2000">
        <p159:morph option="byCha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452F694C-5736-C429-B4BA-4AE7CCC8349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0"/>
            <a:ext cx="9144000" cy="2387600"/>
          </a:xfrm>
        </p:spPr>
        <p:txBody>
          <a:bodyPr>
            <a:normAutofit/>
          </a:bodyPr>
          <a:lstStyle/>
          <a:p>
            <a:r>
              <a:rPr lang="en-US" sz="13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电写为主</a:t>
            </a:r>
            <a:endParaRPr lang="en-US" sz="13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048F991A-F4C6-8DB0-06CE-D7D01E5D19D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37855" y="2745510"/>
            <a:ext cx="9144000" cy="2387599"/>
          </a:xfrm>
        </p:spPr>
        <p:txBody>
          <a:bodyPr>
            <a:normAutofit/>
          </a:bodyPr>
          <a:lstStyle/>
          <a:p>
            <a:r>
              <a:rPr lang="en-US" sz="4800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手写为辅</a:t>
            </a:r>
            <a:r>
              <a:rPr lang="zh-CN" altLang="en-US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(or</a:t>
            </a:r>
            <a:r>
              <a:rPr lang="zh-CN" altLang="en-US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sz="4800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手写随意</a:t>
            </a:r>
            <a:r>
              <a:rPr lang="en-US" altLang="zh-CN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)</a:t>
            </a:r>
          </a:p>
          <a:p>
            <a:endParaRPr lang="en-US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en-US" altLang="zh-CN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NOT</a:t>
            </a:r>
            <a:r>
              <a:rPr lang="zh-CN" altLang="en-US" sz="4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手写唯一</a:t>
            </a:r>
            <a:endParaRPr lang="en-US" sz="4800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74863C0-5DBA-41C4-7DC9-849F4DE4B20C}"/>
              </a:ext>
            </a:extLst>
          </p:cNvPr>
          <p:cNvSpPr txBox="1">
            <a:spLocks/>
          </p:cNvSpPr>
          <p:nvPr/>
        </p:nvSpPr>
        <p:spPr>
          <a:xfrm>
            <a:off x="131618" y="4908981"/>
            <a:ext cx="5212774" cy="151478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3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从不</a:t>
            </a:r>
            <a:r>
              <a:rPr lang="zh-CN" altLang="en-US" sz="3500" dirty="0">
                <a:latin typeface="FangSong" panose="02010609060101010101" pitchFamily="49" charset="-122"/>
                <a:ea typeface="FangSong" panose="02010609060101010101" pitchFamily="49" charset="-122"/>
              </a:rPr>
              <a:t>（或者很少）</a:t>
            </a:r>
            <a:r>
              <a:rPr lang="zh-CN" altLang="en-US" sz="3500" dirty="0">
                <a:solidFill>
                  <a:schemeClr val="accent2"/>
                </a:solidFill>
                <a:latin typeface="FangSong" panose="02010609060101010101" pitchFamily="49" charset="-122"/>
                <a:ea typeface="FangSong" panose="02010609060101010101" pitchFamily="49" charset="-122"/>
              </a:rPr>
              <a:t>写</a:t>
            </a:r>
            <a:r>
              <a:rPr lang="zh-CN" altLang="en-US" sz="3500" dirty="0">
                <a:latin typeface="FangSong" panose="02010609060101010101" pitchFamily="49" charset="-122"/>
                <a:ea typeface="FangSong" panose="02010609060101010101" pitchFamily="49" charset="-122"/>
              </a:rPr>
              <a:t>汉字</a:t>
            </a:r>
            <a:endParaRPr lang="en-US" altLang="zh-CN" sz="35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algn="ctr"/>
            <a:r>
              <a:rPr lang="zh-CN" altLang="en-US" sz="2800" dirty="0">
                <a:latin typeface="FangSong" panose="02010609060101010101" pitchFamily="49" charset="-122"/>
                <a:ea typeface="FangSong" panose="02010609060101010101" pitchFamily="49" charset="-122"/>
              </a:rPr>
              <a:t>可</a:t>
            </a:r>
            <a:r>
              <a:rPr lang="zh-CN" altLang="en-US" sz="2800" dirty="0">
                <a:solidFill>
                  <a:schemeClr val="accent2"/>
                </a:solidFill>
                <a:latin typeface="FangSong" panose="02010609060101010101" pitchFamily="49" charset="-122"/>
                <a:ea typeface="FangSong" panose="02010609060101010101" pitchFamily="49" charset="-122"/>
              </a:rPr>
              <a:t>体验式</a:t>
            </a:r>
            <a:r>
              <a:rPr lang="zh-CN" altLang="en-US" sz="2800" dirty="0">
                <a:latin typeface="FangSong" panose="02010609060101010101" pitchFamily="49" charset="-122"/>
                <a:ea typeface="FangSong" panose="02010609060101010101" pitchFamily="49" charset="-122"/>
              </a:rPr>
              <a:t>手写，视条件而定</a:t>
            </a:r>
            <a:endParaRPr lang="en-US" sz="2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3" name="Title 1">
            <a:extLst>
              <a:ext uri="{FF2B5EF4-FFF2-40B4-BE49-F238E27FC236}">
                <a16:creationId xmlns:a16="http://schemas.microsoft.com/office/drawing/2014/main" id="{6809A513-C695-E258-296D-86586EB811B1}"/>
              </a:ext>
            </a:extLst>
          </p:cNvPr>
          <p:cNvSpPr txBox="1">
            <a:spLocks/>
          </p:cNvSpPr>
          <p:nvPr/>
        </p:nvSpPr>
        <p:spPr>
          <a:xfrm>
            <a:off x="5198918" y="4908980"/>
            <a:ext cx="7640782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3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系统性</a:t>
            </a:r>
            <a:r>
              <a:rPr lang="zh-CN" altLang="en-US" sz="3500" dirty="0">
                <a:latin typeface="FangSong" panose="02010609060101010101" pitchFamily="49" charset="-122"/>
                <a:ea typeface="FangSong" panose="02010609060101010101" pitchFamily="49" charset="-122"/>
              </a:rPr>
              <a:t>地</a:t>
            </a:r>
            <a:r>
              <a:rPr lang="zh-CN" altLang="en-US" sz="3500" dirty="0">
                <a:solidFill>
                  <a:schemeClr val="accent2"/>
                </a:solidFill>
                <a:latin typeface="FangSong" panose="02010609060101010101" pitchFamily="49" charset="-122"/>
                <a:ea typeface="FangSong" panose="02010609060101010101" pitchFamily="49" charset="-122"/>
              </a:rPr>
              <a:t>教</a:t>
            </a:r>
            <a:r>
              <a:rPr lang="zh-CN" altLang="en-US" sz="3500" dirty="0">
                <a:latin typeface="FangSong" panose="02010609060101010101" pitchFamily="49" charset="-122"/>
                <a:ea typeface="FangSong" panose="02010609060101010101" pitchFamily="49" charset="-122"/>
              </a:rPr>
              <a:t>汉字（教、学、测）</a:t>
            </a:r>
            <a:endParaRPr lang="en-US" sz="35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BD54E45-5DA4-65CF-1846-676F9CBB8662}"/>
              </a:ext>
            </a:extLst>
          </p:cNvPr>
          <p:cNvSpPr txBox="1"/>
          <p:nvPr/>
        </p:nvSpPr>
        <p:spPr>
          <a:xfrm>
            <a:off x="131618" y="434232"/>
            <a:ext cx="2415639" cy="2677656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/>
              <a:t>Literacy</a:t>
            </a:r>
          </a:p>
          <a:p>
            <a:endParaRPr lang="en-US" sz="2400" b="1" dirty="0"/>
          </a:p>
          <a:p>
            <a:r>
              <a:rPr lang="en-US" sz="2400" b="1" dirty="0"/>
              <a:t>Communicative proficiency</a:t>
            </a:r>
          </a:p>
          <a:p>
            <a:r>
              <a:rPr lang="en-US" sz="2400" dirty="0"/>
              <a:t>(personal, professional, academic)</a:t>
            </a:r>
          </a:p>
        </p:txBody>
      </p:sp>
      <p:cxnSp>
        <p:nvCxnSpPr>
          <p:cNvPr id="10" name="Elbow Connector 9">
            <a:extLst>
              <a:ext uri="{FF2B5EF4-FFF2-40B4-BE49-F238E27FC236}">
                <a16:creationId xmlns:a16="http://schemas.microsoft.com/office/drawing/2014/main" id="{E6F6CC7C-4F87-1BA1-137D-C4C6106BC554}"/>
              </a:ext>
            </a:extLst>
          </p:cNvPr>
          <p:cNvCxnSpPr>
            <a:cxnSpLocks/>
            <a:endCxn id="8" idx="0"/>
          </p:cNvCxnSpPr>
          <p:nvPr/>
        </p:nvCxnSpPr>
        <p:spPr>
          <a:xfrm rot="10800000">
            <a:off x="1339438" y="434233"/>
            <a:ext cx="4004954" cy="106115"/>
          </a:xfrm>
          <a:prstGeom prst="bentConnector4">
            <a:avLst>
              <a:gd name="adj1" fmla="val 34921"/>
              <a:gd name="adj2" fmla="val 315427"/>
            </a:avLst>
          </a:prstGeom>
          <a:ln w="3810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17527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2" grpId="0"/>
      <p:bldP spid="3" grpId="0"/>
      <p:bldP spid="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D1611C0-D4E4-089F-B220-02CA6C0AB21A}"/>
              </a:ext>
            </a:extLst>
          </p:cNvPr>
          <p:cNvSpPr txBox="1"/>
          <p:nvPr/>
        </p:nvSpPr>
        <p:spPr>
          <a:xfrm>
            <a:off x="1371600" y="2544455"/>
            <a:ext cx="2108269" cy="12464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7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听</a:t>
            </a:r>
            <a:r>
              <a:rPr lang="en-US" sz="7500" dirty="0">
                <a:latin typeface="FangSong" panose="02010609060101010101" pitchFamily="49" charset="-122"/>
                <a:ea typeface="FangSong" panose="02010609060101010101" pitchFamily="49" charset="-122"/>
              </a:rPr>
              <a:t>👂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5521F4B-699A-A98C-1927-5E81A4C1CAEB}"/>
              </a:ext>
            </a:extLst>
          </p:cNvPr>
          <p:cNvSpPr txBox="1"/>
          <p:nvPr/>
        </p:nvSpPr>
        <p:spPr>
          <a:xfrm>
            <a:off x="2590800" y="3790950"/>
            <a:ext cx="2108269" cy="12464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7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说</a:t>
            </a:r>
            <a:r>
              <a:rPr lang="en-US" sz="7500" dirty="0">
                <a:latin typeface="FangSong" panose="02010609060101010101" pitchFamily="49" charset="-122"/>
                <a:ea typeface="FangSong" panose="02010609060101010101" pitchFamily="49" charset="-122"/>
              </a:rPr>
              <a:t>👄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0E14848-C910-CA9B-9F77-5A26299A0A5E}"/>
              </a:ext>
            </a:extLst>
          </p:cNvPr>
          <p:cNvSpPr txBox="1"/>
          <p:nvPr/>
        </p:nvSpPr>
        <p:spPr>
          <a:xfrm>
            <a:off x="5372100" y="2544454"/>
            <a:ext cx="2108269" cy="12464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7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读</a:t>
            </a:r>
            <a:r>
              <a:rPr lang="en-US" sz="7500" dirty="0">
                <a:latin typeface="FangSong" panose="02010609060101010101" pitchFamily="49" charset="-122"/>
                <a:ea typeface="FangSong" panose="02010609060101010101" pitchFamily="49" charset="-122"/>
              </a:rPr>
              <a:t>📖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723046D7-EF00-4433-8F37-045C1AE92481}"/>
              </a:ext>
            </a:extLst>
          </p:cNvPr>
          <p:cNvSpPr txBox="1"/>
          <p:nvPr/>
        </p:nvSpPr>
        <p:spPr>
          <a:xfrm>
            <a:off x="6591300" y="3790949"/>
            <a:ext cx="2108269" cy="12464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75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打</a:t>
            </a:r>
            <a:r>
              <a:rPr lang="en-US" sz="7500" dirty="0">
                <a:latin typeface="FangSong" panose="02010609060101010101" pitchFamily="49" charset="-122"/>
                <a:ea typeface="FangSong" panose="02010609060101010101" pitchFamily="49" charset="-122"/>
              </a:rPr>
              <a:t>⌨️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FDE77BC-80E0-FA91-ADF8-35128890F666}"/>
              </a:ext>
            </a:extLst>
          </p:cNvPr>
          <p:cNvSpPr txBox="1"/>
          <p:nvPr/>
        </p:nvSpPr>
        <p:spPr>
          <a:xfrm>
            <a:off x="8093229" y="5037444"/>
            <a:ext cx="38779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抄写</a:t>
            </a:r>
            <a:r>
              <a:rPr lang="zh-CN" alt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、</a:t>
            </a:r>
            <a:r>
              <a:rPr lang="en-US" sz="48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默写</a:t>
            </a:r>
            <a:r>
              <a:rPr lang="en-US" sz="4800" dirty="0">
                <a:latin typeface="FangSong" panose="02010609060101010101" pitchFamily="49" charset="-122"/>
                <a:ea typeface="FangSong" panose="02010609060101010101" pitchFamily="49" charset="-122"/>
              </a:rPr>
              <a:t>✍️</a:t>
            </a:r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456319CF-9B50-8590-A315-A37B2F2576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sz="72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合理安排</a:t>
            </a:r>
            <a:br>
              <a:rPr lang="en-US" sz="7200" dirty="0">
                <a:latin typeface="FangSong" panose="02010609060101010101" pitchFamily="49" charset="-122"/>
                <a:ea typeface="FangSong" panose="02010609060101010101" pitchFamily="49" charset="-122"/>
              </a:rPr>
            </a:br>
            <a:r>
              <a:rPr lang="zh-CN" altLang="en-US" sz="5300" dirty="0">
                <a:latin typeface="FangSong" panose="02010609060101010101" pitchFamily="49" charset="-122"/>
                <a:ea typeface="FangSong" panose="02010609060101010101" pitchFamily="49" charset="-122"/>
              </a:rPr>
              <a:t>（时间、需求、效益、系统）</a:t>
            </a:r>
            <a:endParaRPr lang="en-US" sz="72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7060067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7" grpId="0"/>
      <p:bldP spid="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0B164F-6E8E-1540-0737-2DC064A836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Why?</a:t>
            </a:r>
            <a:r>
              <a:rPr lang="zh-CN" altLang="en-US" dirty="0"/>
              <a:t> </a:t>
            </a:r>
            <a:r>
              <a:rPr lang="en-US" altLang="zh-CN" baseline="-25000" dirty="0"/>
              <a:t>(Coss,</a:t>
            </a:r>
            <a:r>
              <a:rPr lang="zh-CN" altLang="en-US" baseline="-25000" dirty="0"/>
              <a:t> </a:t>
            </a:r>
            <a:r>
              <a:rPr lang="en-US" altLang="zh-CN" baseline="-25000" dirty="0"/>
              <a:t>2024c)</a:t>
            </a:r>
            <a:endParaRPr lang="en-US" baseline="-25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9C1E0F4-EF4B-B512-DD6E-4CD7531AA5A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825625"/>
            <a:ext cx="11062855" cy="4667250"/>
          </a:xfrm>
        </p:spPr>
        <p:txBody>
          <a:bodyPr>
            <a:normAutofit/>
          </a:bodyPr>
          <a:lstStyle/>
          <a:p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汉字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/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写作能力研究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(e.g.,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Zhang,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2021;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2024)</a:t>
            </a:r>
          </a:p>
          <a:p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词汇习得研究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(e.g.,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Lu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et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al.,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2019;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2024)</a:t>
            </a:r>
          </a:p>
          <a:p>
            <a:r>
              <a:rPr lang="en-US" sz="3200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互动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、反馈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(e.g.,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Liang,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2024;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Zhang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&amp;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Liu,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2023)</a:t>
            </a:r>
          </a:p>
          <a:p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写作过程研究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(e.g.,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Liang,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2024;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Coss,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in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progress)</a:t>
            </a:r>
          </a:p>
          <a:p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新科技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–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化敌为友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? (e.g.,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AI,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Machine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Translation,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etc.)</a:t>
            </a:r>
          </a:p>
          <a:p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公平可靠的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)</a:t>
            </a:r>
            <a:r>
              <a:rPr lang="zh-CN" altLang="en-US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写作能力测试 </a:t>
            </a:r>
            <a:r>
              <a:rPr lang="en-US" altLang="zh-CN" sz="32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(e.g.,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Bourgerie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et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al.,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2023;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Coss,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forthcoming;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Liao,</a:t>
            </a:r>
            <a:r>
              <a:rPr lang="zh-CN" altLang="en-US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3200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2023)</a:t>
            </a:r>
          </a:p>
          <a:p>
            <a:pPr lvl="1"/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生源</a:t>
            </a:r>
            <a:endParaRPr lang="en-US" altLang="zh-CN" sz="2800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pPr lvl="1"/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升学</a:t>
            </a:r>
            <a:r>
              <a:rPr lang="en-US" altLang="zh-CN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/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项目衔接</a:t>
            </a:r>
            <a:endParaRPr lang="en-US" altLang="zh-CN" sz="2800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endParaRPr lang="en-US" altLang="zh-CN" sz="3200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endParaRPr lang="en-US" sz="3200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pic>
        <p:nvPicPr>
          <p:cNvPr id="5" name="Picture 6" descr="Teaching Chinese Characters in the Digital Age: Insights on Current Trends  and Future Directions | SpringerLink">
            <a:extLst>
              <a:ext uri="{FF2B5EF4-FFF2-40B4-BE49-F238E27FC236}">
                <a16:creationId xmlns:a16="http://schemas.microsoft.com/office/drawing/2014/main" id="{5B05B0A3-6556-4887-5BC6-60374BDCBF6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25099" y="772925"/>
            <a:ext cx="1680359" cy="23730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319801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B99800-C4E1-4ABC-B91E-A5E71E8593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651164"/>
            <a:ext cx="10515600" cy="5525799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altLang="zh-CN" sz="4000" dirty="0"/>
              <a:t>“</a:t>
            </a:r>
            <a:r>
              <a:rPr lang="en-US" sz="4000" dirty="0"/>
              <a:t>language programs should be focused on making the Chinese</a:t>
            </a:r>
            <a:r>
              <a:rPr lang="zh-CN" altLang="en-US" sz="4000" dirty="0"/>
              <a:t> </a:t>
            </a:r>
            <a:r>
              <a:rPr lang="en-US" sz="4000" dirty="0"/>
              <a:t>learning process as </a:t>
            </a:r>
            <a:r>
              <a:rPr lang="en-US" sz="4000" b="1" dirty="0"/>
              <a:t>engaging</a:t>
            </a:r>
            <a:r>
              <a:rPr lang="en-US" sz="4000" dirty="0"/>
              <a:t>, as </a:t>
            </a:r>
            <a:r>
              <a:rPr lang="en-US" sz="4000" b="1" dirty="0"/>
              <a:t>efficient</a:t>
            </a:r>
            <a:r>
              <a:rPr lang="en-US" sz="4000" dirty="0"/>
              <a:t>, as </a:t>
            </a:r>
            <a:r>
              <a:rPr lang="en-US" sz="4000" b="1" dirty="0"/>
              <a:t>effective</a:t>
            </a:r>
            <a:r>
              <a:rPr lang="en-US" sz="4000" dirty="0"/>
              <a:t>, and as </a:t>
            </a:r>
            <a:r>
              <a:rPr lang="en-US" sz="4000" b="1" dirty="0"/>
              <a:t>enjoyable</a:t>
            </a:r>
            <a:r>
              <a:rPr lang="en-US" sz="4000" dirty="0"/>
              <a:t> and relevant as possible,</a:t>
            </a:r>
            <a:r>
              <a:rPr lang="zh-CN" altLang="en-US" sz="4000" dirty="0"/>
              <a:t> </a:t>
            </a:r>
            <a:r>
              <a:rPr lang="en-US" sz="4000" dirty="0"/>
              <a:t>allowing learners to </a:t>
            </a:r>
            <a:r>
              <a:rPr lang="en-US" sz="4000" dirty="0">
                <a:solidFill>
                  <a:schemeClr val="accent2"/>
                </a:solidFill>
              </a:rPr>
              <a:t>achieve more in the same amount of time in a more enjoyable way than</a:t>
            </a:r>
            <a:r>
              <a:rPr lang="zh-CN" altLang="en-US" sz="4000" dirty="0">
                <a:solidFill>
                  <a:schemeClr val="accent2"/>
                </a:solidFill>
              </a:rPr>
              <a:t> </a:t>
            </a:r>
            <a:r>
              <a:rPr lang="en-US" sz="4000" dirty="0">
                <a:solidFill>
                  <a:schemeClr val="accent2"/>
                </a:solidFill>
              </a:rPr>
              <a:t>would be possible if they were learning on their own</a:t>
            </a:r>
            <a:r>
              <a:rPr lang="en-US" altLang="zh-CN" sz="4000" dirty="0"/>
              <a:t>”</a:t>
            </a:r>
            <a:r>
              <a:rPr lang="zh-CN" altLang="en-US" sz="4000" dirty="0"/>
              <a:t> </a:t>
            </a:r>
            <a:r>
              <a:rPr lang="en-US" altLang="zh-CN" sz="4000" dirty="0"/>
              <a:t>(Coss,</a:t>
            </a:r>
            <a:r>
              <a:rPr lang="zh-CN" altLang="en-US" sz="4000" dirty="0"/>
              <a:t> </a:t>
            </a:r>
            <a:r>
              <a:rPr lang="en-US" altLang="zh-CN" sz="4000" dirty="0"/>
              <a:t>2024a)</a:t>
            </a:r>
            <a:endParaRPr lang="en-US" sz="4000" dirty="0"/>
          </a:p>
        </p:txBody>
      </p:sp>
      <p:pic>
        <p:nvPicPr>
          <p:cNvPr id="2" name="Picture 1" descr="Transforming Hanzi Pedagogy in the Digital Age: Theory, Research, and Practice: 电写时代的汉字教学: 理论与实践 book cover">
            <a:extLst>
              <a:ext uri="{FF2B5EF4-FFF2-40B4-BE49-F238E27FC236}">
                <a16:creationId xmlns:a16="http://schemas.microsoft.com/office/drawing/2014/main" id="{C9AD9390-C680-5CE5-1FBD-11CB74153D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09524" y="4822241"/>
            <a:ext cx="1155871" cy="17338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7256373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2EE13F-690A-6245-993A-F210E0EB5F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198" y="25266"/>
            <a:ext cx="11353802" cy="1325563"/>
          </a:xfrm>
        </p:spPr>
        <p:txBody>
          <a:bodyPr/>
          <a:lstStyle/>
          <a:p>
            <a:r>
              <a:rPr lang="en-US" dirty="0" err="1">
                <a:latin typeface="FangSong" panose="02010609060101010101" pitchFamily="49" charset="-122"/>
                <a:ea typeface="FangSong" panose="02010609060101010101" pitchFamily="49" charset="-122"/>
              </a:rPr>
              <a:t>汉字教学</a:t>
            </a:r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 （实际上只是“写字教</a:t>
            </a:r>
            <a:r>
              <a:rPr lang="en-US" altLang="zh-CN" dirty="0">
                <a:latin typeface="FangSong" panose="02010609060101010101" pitchFamily="49" charset="-122"/>
                <a:ea typeface="FangSong" panose="02010609060101010101" pitchFamily="49" charset="-122"/>
              </a:rPr>
              <a:t>(</a:t>
            </a:r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自</a:t>
            </a:r>
            <a:r>
              <a:rPr lang="en-US" altLang="zh-CN" dirty="0">
                <a:latin typeface="FangSong" panose="02010609060101010101" pitchFamily="49" charset="-122"/>
                <a:ea typeface="FangSong" panose="02010609060101010101" pitchFamily="49" charset="-122"/>
              </a:rPr>
              <a:t>)</a:t>
            </a:r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学”）</a:t>
            </a:r>
            <a:endParaRPr lang="en-US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pic>
        <p:nvPicPr>
          <p:cNvPr id="15362" name="Picture 2" descr="点读版汉学乐168丨资深儿童教育专家编著，幼小衔接必备！_汉字">
            <a:extLst>
              <a:ext uri="{FF2B5EF4-FFF2-40B4-BE49-F238E27FC236}">
                <a16:creationId xmlns:a16="http://schemas.microsoft.com/office/drawing/2014/main" id="{8BB50EF7-9455-0340-8A34-DA2A237C46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23081" y="1212943"/>
            <a:ext cx="2947986" cy="35287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364" name="Picture 4" descr="汉字笔顺、笔顺练习、笔画笔顺、笔顺跟着写、中文笔顺、笔画学习、学习笔顺by QFinn - (Android Apps) — AppAgg">
            <a:extLst>
              <a:ext uri="{FF2B5EF4-FFF2-40B4-BE49-F238E27FC236}">
                <a16:creationId xmlns:a16="http://schemas.microsoft.com/office/drawing/2014/main" id="{9AA5F9AE-53E4-EC46-97F1-7A89A869E8A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875" b="50000"/>
          <a:stretch/>
        </p:blipFill>
        <p:spPr bwMode="auto">
          <a:xfrm>
            <a:off x="6345764" y="1505596"/>
            <a:ext cx="3086100" cy="2957512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8EA38D1-6A43-7542-AE66-2A6BE293FF50}"/>
              </a:ext>
            </a:extLst>
          </p:cNvPr>
          <p:cNvSpPr txBox="1"/>
          <p:nvPr/>
        </p:nvSpPr>
        <p:spPr>
          <a:xfrm>
            <a:off x="376766" y="4949281"/>
            <a:ext cx="11438467" cy="954107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现状远远不够（既无法大幅度提高</a:t>
            </a:r>
            <a:r>
              <a:rPr lang="en-US" altLang="zh-CN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proficiency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，也无法保证</a:t>
            </a:r>
            <a:r>
              <a:rPr lang="en-US" altLang="zh-CN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motivation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只增不减</a:t>
            </a:r>
            <a:r>
              <a:rPr lang="en-US" altLang="zh-CN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)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 </a:t>
            </a:r>
            <a:r>
              <a:rPr lang="en-US" altLang="zh-CN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--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严重缺乏学生需要的</a:t>
            </a:r>
            <a:r>
              <a:rPr lang="zh-CN" altLang="en-US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汉字知识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</a:t>
            </a:r>
            <a:r>
              <a:rPr lang="zh-CN" altLang="en-US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技能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、学习</a:t>
            </a:r>
            <a:r>
              <a:rPr lang="zh-CN" altLang="en-US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工具</a:t>
            </a:r>
            <a:r>
              <a:rPr lang="zh-CN" altLang="en-US" sz="28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</a:t>
            </a:r>
            <a:r>
              <a:rPr lang="zh-CN" altLang="en-US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训练</a:t>
            </a:r>
            <a:r>
              <a:rPr lang="en-US" altLang="zh-CN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/</a:t>
            </a:r>
            <a:r>
              <a:rPr lang="zh-CN" altLang="en-US" sz="2800" u="sng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引导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6003228-5F33-844C-84D6-29A427FA965F}"/>
              </a:ext>
            </a:extLst>
          </p:cNvPr>
          <p:cNvSpPr txBox="1"/>
          <p:nvPr/>
        </p:nvSpPr>
        <p:spPr>
          <a:xfrm>
            <a:off x="335531" y="6180733"/>
            <a:ext cx="1005403" cy="58477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系统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F34D7B3-E942-ED42-B5CC-298013E76761}"/>
              </a:ext>
            </a:extLst>
          </p:cNvPr>
          <p:cNvSpPr txBox="1"/>
          <p:nvPr/>
        </p:nvSpPr>
        <p:spPr>
          <a:xfrm>
            <a:off x="1487569" y="6180733"/>
            <a:ext cx="1005403" cy="58477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知识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3478342-8AE6-634F-B4C2-1B5BC8F39FF4}"/>
              </a:ext>
            </a:extLst>
          </p:cNvPr>
          <p:cNvSpPr txBox="1"/>
          <p:nvPr/>
        </p:nvSpPr>
        <p:spPr>
          <a:xfrm>
            <a:off x="2639607" y="6180733"/>
            <a:ext cx="1826141" cy="58477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学习方法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8161777-B25C-B543-9614-9E6F881CDCBC}"/>
              </a:ext>
            </a:extLst>
          </p:cNvPr>
          <p:cNvSpPr txBox="1"/>
          <p:nvPr/>
        </p:nvSpPr>
        <p:spPr>
          <a:xfrm>
            <a:off x="4612383" y="6180733"/>
            <a:ext cx="1415772" cy="584775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归纳法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C9E5C568-D63D-2D4C-999C-D58290F04484}"/>
              </a:ext>
            </a:extLst>
          </p:cNvPr>
          <p:cNvSpPr txBox="1"/>
          <p:nvPr/>
        </p:nvSpPr>
        <p:spPr>
          <a:xfrm>
            <a:off x="6174790" y="6180733"/>
            <a:ext cx="1826141" cy="584775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举一反三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59A4A233-883D-B243-8D1E-A9EC1188601C}"/>
              </a:ext>
            </a:extLst>
          </p:cNvPr>
          <p:cNvSpPr txBox="1"/>
          <p:nvPr/>
        </p:nvSpPr>
        <p:spPr>
          <a:xfrm>
            <a:off x="8147566" y="6180733"/>
            <a:ext cx="1826141" cy="58477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部件意识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D6AFFD5-AFBF-4542-ACA4-7D88DD2DAE14}"/>
              </a:ext>
            </a:extLst>
          </p:cNvPr>
          <p:cNvSpPr txBox="1"/>
          <p:nvPr/>
        </p:nvSpPr>
        <p:spPr>
          <a:xfrm>
            <a:off x="10120345" y="6180733"/>
            <a:ext cx="1826141" cy="58477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32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语素意识</a:t>
            </a:r>
            <a:endParaRPr lang="en-US" sz="32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6719468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3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536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4" grpId="0" animBg="1"/>
      <p:bldP spid="9" grpId="0" animBg="1"/>
      <p:bldP spid="10" grpId="0" animBg="1"/>
      <p:bldP spid="11" grpId="0" animBg="1"/>
      <p:bldP spid="12" grpId="0" animBg="1"/>
      <p:bldP spid="13" grpId="0" animBg="1"/>
      <p:bldP spid="1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A382BF-7319-A74C-8119-43860B0CB4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1066" y="1008592"/>
            <a:ext cx="11345333" cy="1325563"/>
          </a:xfrm>
        </p:spPr>
        <p:txBody>
          <a:bodyPr/>
          <a:lstStyle/>
          <a:p>
            <a:pPr algn="ctr"/>
            <a:r>
              <a:rPr lang="en-US" altLang="zh-CN" dirty="0"/>
              <a:t>“Students</a:t>
            </a:r>
            <a:r>
              <a:rPr lang="zh-CN" altLang="en-US" dirty="0"/>
              <a:t> </a:t>
            </a:r>
            <a:r>
              <a:rPr lang="en-US" altLang="zh-CN" dirty="0"/>
              <a:t>need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write;</a:t>
            </a:r>
            <a:r>
              <a:rPr lang="zh-CN" altLang="en-US" dirty="0"/>
              <a:t> </a:t>
            </a:r>
            <a:r>
              <a:rPr lang="en-US" altLang="zh-CN" dirty="0"/>
              <a:t>students</a:t>
            </a:r>
            <a:r>
              <a:rPr lang="zh-CN" altLang="en-US" dirty="0"/>
              <a:t> </a:t>
            </a:r>
            <a:r>
              <a:rPr lang="en-US" altLang="zh-CN" dirty="0"/>
              <a:t>like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write”</a:t>
            </a:r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5A718D2E-3A06-4D4A-8F36-5E32D80733DD}"/>
              </a:ext>
            </a:extLst>
          </p:cNvPr>
          <p:cNvSpPr txBox="1">
            <a:spLocks/>
          </p:cNvSpPr>
          <p:nvPr/>
        </p:nvSpPr>
        <p:spPr>
          <a:xfrm>
            <a:off x="491067" y="3576637"/>
            <a:ext cx="11345333" cy="1325563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altLang="zh-CN" dirty="0"/>
              <a:t>Students</a:t>
            </a:r>
            <a:r>
              <a:rPr lang="zh-CN" altLang="en-US" dirty="0"/>
              <a:t> </a:t>
            </a:r>
            <a:r>
              <a:rPr lang="en-US" altLang="zh-CN" u="sng" dirty="0"/>
              <a:t>like</a:t>
            </a:r>
            <a:r>
              <a:rPr lang="zh-CN" altLang="en-US" dirty="0"/>
              <a:t> 汉字</a:t>
            </a:r>
            <a:r>
              <a:rPr lang="en-US" altLang="zh-CN" dirty="0"/>
              <a:t>,</a:t>
            </a:r>
            <a:r>
              <a:rPr lang="zh-CN" altLang="en-US" dirty="0"/>
              <a:t> </a:t>
            </a:r>
            <a:r>
              <a:rPr lang="en-US" altLang="zh-CN" dirty="0"/>
              <a:t>students</a:t>
            </a:r>
            <a:r>
              <a:rPr lang="zh-CN" altLang="en-US" dirty="0"/>
              <a:t> </a:t>
            </a:r>
            <a:r>
              <a:rPr lang="en-US" altLang="zh-CN" dirty="0"/>
              <a:t>want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u="sng" dirty="0"/>
              <a:t>learn</a:t>
            </a:r>
            <a:r>
              <a:rPr lang="zh-CN" altLang="en-US" dirty="0"/>
              <a:t> 汉字</a:t>
            </a:r>
            <a:endParaRPr lang="en-US" altLang="zh-CN" dirty="0"/>
          </a:p>
        </p:txBody>
      </p:sp>
    </p:spTree>
    <p:extLst>
      <p:ext uri="{BB962C8B-B14F-4D97-AF65-F5344CB8AC3E}">
        <p14:creationId xmlns:p14="http://schemas.microsoft.com/office/powerpoint/2010/main" val="7649405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EBDF113D-4AA7-B14B-A759-F8F374E42B82}"/>
              </a:ext>
            </a:extLst>
          </p:cNvPr>
          <p:cNvSpPr txBox="1"/>
          <p:nvPr/>
        </p:nvSpPr>
        <p:spPr>
          <a:xfrm>
            <a:off x="2541180" y="282558"/>
            <a:ext cx="7109639" cy="1015663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6000" dirty="0" err="1">
                <a:solidFill>
                  <a:srgbClr val="7030A0"/>
                </a:solidFill>
                <a:latin typeface="FangSong" panose="02010609060101010101" pitchFamily="49" charset="-122"/>
                <a:ea typeface="FangSong" panose="02010609060101010101" pitchFamily="49" charset="-122"/>
              </a:rPr>
              <a:t>名符其实的汉字教学</a:t>
            </a:r>
            <a:endParaRPr lang="en-US" sz="6000" dirty="0">
              <a:solidFill>
                <a:srgbClr val="7030A0"/>
              </a:solidFill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D018C69B-B667-A048-85C3-B98A92B25B24}"/>
              </a:ext>
            </a:extLst>
          </p:cNvPr>
          <p:cNvSpPr txBox="1"/>
          <p:nvPr/>
        </p:nvSpPr>
        <p:spPr>
          <a:xfrm>
            <a:off x="671667" y="1681025"/>
            <a:ext cx="3416320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常见部件的演变过程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3C77ADB-8C21-D943-A282-452FD8A42B9F}"/>
              </a:ext>
            </a:extLst>
          </p:cNvPr>
          <p:cNvSpPr txBox="1"/>
          <p:nvPr/>
        </p:nvSpPr>
        <p:spPr>
          <a:xfrm>
            <a:off x="7332015" y="1865731"/>
            <a:ext cx="3430747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常见部件的不同功能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081E974-64C0-F441-B453-6379EDA8D6C7}"/>
              </a:ext>
            </a:extLst>
          </p:cNvPr>
          <p:cNvSpPr txBox="1"/>
          <p:nvPr/>
        </p:nvSpPr>
        <p:spPr>
          <a:xfrm>
            <a:off x="4261944" y="4207440"/>
            <a:ext cx="3070071" cy="523220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功能部件</a:t>
            </a:r>
            <a:r>
              <a:rPr lang="en-US" altLang="zh-CN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—</a:t>
            </a:r>
            <a:r>
              <a:rPr lang="zh-CN" altLang="en-US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字</a:t>
            </a:r>
            <a:r>
              <a:rPr lang="en-US" altLang="zh-CN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—</a:t>
            </a:r>
            <a:r>
              <a:rPr lang="zh-CN" altLang="en-US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词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9669274-1A2D-E845-A811-FA0D9C7616BE}"/>
              </a:ext>
            </a:extLst>
          </p:cNvPr>
          <p:cNvSpPr txBox="1"/>
          <p:nvPr/>
        </p:nvSpPr>
        <p:spPr>
          <a:xfrm>
            <a:off x="8104014" y="2650561"/>
            <a:ext cx="1627369" cy="523220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适可而止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45B9DB3-3C19-4241-B96F-E1C2F6EF14F4}"/>
              </a:ext>
            </a:extLst>
          </p:cNvPr>
          <p:cNvSpPr txBox="1"/>
          <p:nvPr/>
        </p:nvSpPr>
        <p:spPr>
          <a:xfrm>
            <a:off x="1309532" y="2481283"/>
            <a:ext cx="1988045" cy="1384995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引起兴趣</a:t>
            </a:r>
            <a:r>
              <a:rPr lang="zh-CN" altLang="en-US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、</a:t>
            </a:r>
            <a:endParaRPr lang="en-US" altLang="zh-CN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r>
              <a:rPr lang="zh-CN" altLang="en-US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看见系统、</a:t>
            </a:r>
            <a:endParaRPr lang="en-US" altLang="zh-CN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r>
              <a:rPr lang="zh-CN" altLang="en-US" sz="2800" b="1" dirty="0">
                <a:latin typeface="FangSong" panose="02010609060101010101" pitchFamily="49" charset="-122"/>
                <a:ea typeface="FangSong" panose="02010609060101010101" pitchFamily="49" charset="-122"/>
              </a:rPr>
              <a:t>文化知识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D122579-1C93-7149-80FD-1E6094EAEA0B}"/>
              </a:ext>
            </a:extLst>
          </p:cNvPr>
          <p:cNvSpPr txBox="1"/>
          <p:nvPr/>
        </p:nvSpPr>
        <p:spPr>
          <a:xfrm>
            <a:off x="4261944" y="5113464"/>
            <a:ext cx="3070071" cy="523220"/>
          </a:xfrm>
          <a:prstGeom prst="rect">
            <a:avLst/>
          </a:prstGeom>
          <a:solidFill>
            <a:schemeClr val="accent6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sz="28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多方位的温故知新</a:t>
            </a:r>
            <a:endParaRPr lang="en-US" sz="28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34492025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2" grpId="0" animBg="1"/>
      <p:bldP spid="8" grpId="0" animBg="1"/>
      <p:bldP spid="10" grpId="0" animBg="1"/>
      <p:bldP spid="12" grpId="0" animBg="1"/>
      <p:bldP spid="13" grpId="0" animBg="1"/>
      <p:bldP spid="14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>
            <a:extLst>
              <a:ext uri="{FF2B5EF4-FFF2-40B4-BE49-F238E27FC236}">
                <a16:creationId xmlns:a16="http://schemas.microsoft.com/office/drawing/2014/main" id="{0D8F0BAD-3544-1341-8BE7-C21160BE6D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75120"/>
            <a:ext cx="10515600" cy="1325563"/>
          </a:xfrm>
        </p:spPr>
        <p:txBody>
          <a:bodyPr/>
          <a:lstStyle/>
          <a:p>
            <a:pPr algn="ctr"/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功能部件 </a:t>
            </a:r>
            <a:r>
              <a:rPr lang="en-US" altLang="zh-CN" dirty="0"/>
              <a:t>Functional Components:</a:t>
            </a:r>
            <a:r>
              <a:rPr lang="zh-CN" altLang="en-US" dirty="0"/>
              <a:t> </a:t>
            </a:r>
            <a:r>
              <a:rPr lang="en-US" altLang="zh-CN" dirty="0"/>
              <a:t>Components</a:t>
            </a:r>
            <a:r>
              <a:rPr lang="zh-CN" altLang="en-US" dirty="0"/>
              <a:t> </a:t>
            </a:r>
            <a:r>
              <a:rPr lang="en-US" altLang="zh-CN" dirty="0"/>
              <a:t>with</a:t>
            </a:r>
            <a:r>
              <a:rPr lang="zh-CN" altLang="en-US" dirty="0"/>
              <a:t> </a:t>
            </a:r>
            <a:r>
              <a:rPr lang="en-US" altLang="zh-CN" dirty="0"/>
              <a:t>functions</a:t>
            </a:r>
            <a:endParaRPr lang="en-US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B5268BAC-A2A6-E84A-981D-FD4E4FD320FE}"/>
              </a:ext>
            </a:extLst>
          </p:cNvPr>
          <p:cNvSpPr txBox="1"/>
          <p:nvPr/>
        </p:nvSpPr>
        <p:spPr>
          <a:xfrm>
            <a:off x="83298" y="1711905"/>
            <a:ext cx="2373330" cy="1384995"/>
          </a:xfrm>
          <a:prstGeom prst="rect">
            <a:avLst/>
          </a:prstGeom>
          <a:solidFill>
            <a:schemeClr val="accent6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Meaning Components</a:t>
            </a:r>
          </a:p>
          <a:p>
            <a:pPr algn="ctr"/>
            <a:r>
              <a:rPr lang="en-US" sz="2800" dirty="0" err="1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意符</a:t>
            </a:r>
            <a:endParaRPr lang="en-US" sz="2800" dirty="0">
              <a:solidFill>
                <a:schemeClr val="bg1"/>
              </a:solidFill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443F639-61E7-FF42-A1B7-1E06BE9B0078}"/>
              </a:ext>
            </a:extLst>
          </p:cNvPr>
          <p:cNvSpPr txBox="1"/>
          <p:nvPr/>
        </p:nvSpPr>
        <p:spPr>
          <a:xfrm>
            <a:off x="2602366" y="1711905"/>
            <a:ext cx="2373330" cy="1384995"/>
          </a:xfrm>
          <a:prstGeom prst="rect">
            <a:avLst/>
          </a:prstGeom>
          <a:solidFill>
            <a:schemeClr val="accent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Sound Components</a:t>
            </a:r>
          </a:p>
          <a:p>
            <a:pPr algn="ctr"/>
            <a:r>
              <a:rPr lang="en-US" sz="2800" dirty="0" err="1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声符</a:t>
            </a:r>
            <a:endParaRPr lang="en-US" sz="2800" dirty="0">
              <a:solidFill>
                <a:schemeClr val="bg1"/>
              </a:solidFill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1620A58-36A1-6B44-91C2-D995D12D9BA2}"/>
              </a:ext>
            </a:extLst>
          </p:cNvPr>
          <p:cNvSpPr txBox="1"/>
          <p:nvPr/>
        </p:nvSpPr>
        <p:spPr>
          <a:xfrm>
            <a:off x="7640502" y="1733807"/>
            <a:ext cx="2036341" cy="1384995"/>
          </a:xfrm>
          <a:prstGeom prst="rect">
            <a:avLst/>
          </a:prstGeom>
          <a:solidFill>
            <a:srgbClr val="7030A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Unknown </a:t>
            </a:r>
          </a:p>
          <a:p>
            <a:pPr algn="ctr"/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(to me)</a:t>
            </a:r>
          </a:p>
          <a:p>
            <a:pPr algn="ctr"/>
            <a:r>
              <a:rPr lang="en-US" sz="2800" dirty="0" err="1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暂时忽略</a:t>
            </a:r>
            <a:endParaRPr lang="en-US" sz="2800" dirty="0">
              <a:solidFill>
                <a:schemeClr val="bg1"/>
              </a:solidFill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B790DB4-5C7C-364F-A7BA-DD06D2E719C6}"/>
              </a:ext>
            </a:extLst>
          </p:cNvPr>
          <p:cNvSpPr txBox="1"/>
          <p:nvPr/>
        </p:nvSpPr>
        <p:spPr>
          <a:xfrm>
            <a:off x="5121434" y="1711905"/>
            <a:ext cx="2373330" cy="1384995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Empty Components</a:t>
            </a:r>
          </a:p>
          <a:p>
            <a:pPr algn="ctr"/>
            <a:r>
              <a:rPr lang="en-US" sz="2800" dirty="0" err="1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空符</a:t>
            </a:r>
            <a:endParaRPr lang="en-US" sz="2800" dirty="0">
              <a:solidFill>
                <a:schemeClr val="bg1"/>
              </a:solidFill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19FAA7B-3B92-5744-AB62-6F09D9DFAF13}"/>
              </a:ext>
            </a:extLst>
          </p:cNvPr>
          <p:cNvSpPr txBox="1"/>
          <p:nvPr/>
        </p:nvSpPr>
        <p:spPr>
          <a:xfrm>
            <a:off x="83298" y="3516491"/>
            <a:ext cx="2093713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/>
              <a:t>A</a:t>
            </a:r>
            <a:r>
              <a:rPr lang="zh-CN" altLang="en-US" sz="2000" dirty="0"/>
              <a:t> </a:t>
            </a:r>
            <a:r>
              <a:rPr lang="en-US" altLang="zh-CN" sz="2000" dirty="0"/>
              <a:t>component</a:t>
            </a:r>
            <a:r>
              <a:rPr lang="zh-CN" altLang="en-US" sz="2000" dirty="0"/>
              <a:t> </a:t>
            </a:r>
            <a:r>
              <a:rPr lang="en-US" altLang="zh-CN" sz="2000" dirty="0"/>
              <a:t>whose</a:t>
            </a:r>
            <a:r>
              <a:rPr lang="zh-CN" altLang="en-US" sz="2000" dirty="0"/>
              <a:t> </a:t>
            </a:r>
            <a:r>
              <a:rPr lang="en-US" altLang="zh-CN" sz="2000" dirty="0"/>
              <a:t>meaning</a:t>
            </a:r>
            <a:r>
              <a:rPr lang="zh-CN" altLang="en-US" sz="2000" dirty="0"/>
              <a:t> </a:t>
            </a:r>
            <a:r>
              <a:rPr lang="en-US" altLang="zh-CN" sz="2000" dirty="0"/>
              <a:t>(mostly</a:t>
            </a:r>
            <a:r>
              <a:rPr lang="zh-CN" altLang="en-US" sz="2000" dirty="0"/>
              <a:t> </a:t>
            </a:r>
            <a:r>
              <a:rPr lang="en-US" altLang="zh-CN" sz="2000" dirty="0"/>
              <a:t>pictographic)</a:t>
            </a:r>
            <a:r>
              <a:rPr lang="zh-CN" altLang="en-US" sz="2000" dirty="0"/>
              <a:t> </a:t>
            </a:r>
            <a:r>
              <a:rPr lang="en-US" altLang="zh-CN" sz="2000" b="1" dirty="0"/>
              <a:t>contributes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to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the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meaning</a:t>
            </a:r>
            <a:r>
              <a:rPr lang="zh-CN" altLang="en-US" sz="2000" b="1" dirty="0"/>
              <a:t> </a:t>
            </a:r>
            <a:r>
              <a:rPr lang="en-US" altLang="zh-CN" sz="2000" dirty="0"/>
              <a:t>of</a:t>
            </a:r>
            <a:r>
              <a:rPr lang="zh-CN" altLang="en-US" sz="2000" dirty="0"/>
              <a:t> </a:t>
            </a:r>
            <a:r>
              <a:rPr lang="en-US" altLang="zh-CN" sz="2000" dirty="0"/>
              <a:t>compound</a:t>
            </a:r>
            <a:r>
              <a:rPr lang="zh-CN" altLang="en-US" sz="2000" dirty="0"/>
              <a:t> 字</a:t>
            </a:r>
            <a:endParaRPr lang="en-US" sz="2000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F89B84A-F253-C949-85E8-5B7C4B0BDC6F}"/>
              </a:ext>
            </a:extLst>
          </p:cNvPr>
          <p:cNvSpPr txBox="1"/>
          <p:nvPr/>
        </p:nvSpPr>
        <p:spPr>
          <a:xfrm>
            <a:off x="2598806" y="3498607"/>
            <a:ext cx="2380450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/>
              <a:t>A</a:t>
            </a:r>
            <a:r>
              <a:rPr lang="zh-CN" altLang="en-US" sz="2000" dirty="0"/>
              <a:t> </a:t>
            </a:r>
            <a:r>
              <a:rPr lang="en-US" altLang="zh-CN" sz="2000" dirty="0"/>
              <a:t>component</a:t>
            </a:r>
            <a:r>
              <a:rPr lang="zh-CN" altLang="en-US" sz="2000" dirty="0"/>
              <a:t> </a:t>
            </a:r>
            <a:r>
              <a:rPr lang="en-US" altLang="zh-CN" sz="2000" dirty="0"/>
              <a:t>whose</a:t>
            </a:r>
            <a:r>
              <a:rPr lang="zh-CN" altLang="en-US" sz="2000" dirty="0"/>
              <a:t> </a:t>
            </a:r>
            <a:r>
              <a:rPr lang="en-US" altLang="zh-CN" sz="2000" dirty="0"/>
              <a:t>pronunciation</a:t>
            </a:r>
            <a:r>
              <a:rPr lang="zh-CN" altLang="en-US" sz="2000" dirty="0"/>
              <a:t> </a:t>
            </a:r>
            <a:r>
              <a:rPr lang="en-US" altLang="zh-CN" sz="2000" b="1" dirty="0"/>
              <a:t>provides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information</a:t>
            </a:r>
            <a:r>
              <a:rPr lang="zh-CN" altLang="en-US" sz="2000" b="1" dirty="0"/>
              <a:t> </a:t>
            </a:r>
            <a:r>
              <a:rPr lang="en-US" altLang="zh-CN" sz="2000" dirty="0"/>
              <a:t>(some</a:t>
            </a:r>
            <a:r>
              <a:rPr lang="zh-CN" altLang="en-US" sz="2000" dirty="0"/>
              <a:t> </a:t>
            </a:r>
            <a:r>
              <a:rPr lang="en-US" altLang="zh-CN" sz="2000" dirty="0"/>
              <a:t>more,</a:t>
            </a:r>
            <a:r>
              <a:rPr lang="zh-CN" altLang="en-US" sz="2000" dirty="0"/>
              <a:t> </a:t>
            </a:r>
            <a:r>
              <a:rPr lang="en-US" altLang="zh-CN" sz="2000" dirty="0"/>
              <a:t>some</a:t>
            </a:r>
            <a:r>
              <a:rPr lang="zh-CN" altLang="en-US" sz="2000" dirty="0"/>
              <a:t> </a:t>
            </a:r>
            <a:r>
              <a:rPr lang="en-US" altLang="zh-CN" sz="2000" dirty="0"/>
              <a:t>less)</a:t>
            </a:r>
            <a:r>
              <a:rPr lang="zh-CN" altLang="en-US" sz="2000" dirty="0"/>
              <a:t> </a:t>
            </a:r>
            <a:r>
              <a:rPr lang="en-US" altLang="zh-CN" sz="2000" b="1" dirty="0"/>
              <a:t>about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the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pronunciation</a:t>
            </a:r>
            <a:r>
              <a:rPr lang="zh-CN" altLang="en-US" sz="2000" b="1" dirty="0"/>
              <a:t> </a:t>
            </a:r>
            <a:r>
              <a:rPr lang="en-US" altLang="zh-CN" sz="2000" dirty="0"/>
              <a:t>of</a:t>
            </a:r>
            <a:r>
              <a:rPr lang="zh-CN" altLang="en-US" sz="2000" dirty="0"/>
              <a:t> </a:t>
            </a:r>
            <a:r>
              <a:rPr lang="en-US" altLang="zh-CN" sz="2000" dirty="0"/>
              <a:t>the</a:t>
            </a:r>
            <a:r>
              <a:rPr lang="zh-CN" altLang="en-US" sz="2000" dirty="0"/>
              <a:t> </a:t>
            </a:r>
            <a:r>
              <a:rPr lang="en-US" altLang="zh-CN" sz="2000" dirty="0"/>
              <a:t>compound</a:t>
            </a:r>
            <a:r>
              <a:rPr lang="zh-CN" altLang="en-US" sz="2000" dirty="0"/>
              <a:t> 字</a:t>
            </a:r>
            <a:endParaRPr lang="en-US" sz="2000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2AC45B9D-7632-CE44-9BAF-8F258E5FFCFD}"/>
              </a:ext>
            </a:extLst>
          </p:cNvPr>
          <p:cNvSpPr txBox="1"/>
          <p:nvPr/>
        </p:nvSpPr>
        <p:spPr>
          <a:xfrm>
            <a:off x="5044414" y="3516491"/>
            <a:ext cx="2477123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/>
              <a:t>A</a:t>
            </a:r>
            <a:r>
              <a:rPr lang="zh-CN" altLang="en-US" sz="2000" dirty="0"/>
              <a:t> </a:t>
            </a:r>
            <a:r>
              <a:rPr lang="en-US" altLang="zh-CN" sz="2000" dirty="0"/>
              <a:t>component</a:t>
            </a:r>
            <a:r>
              <a:rPr lang="zh-CN" altLang="en-US" sz="2000" dirty="0"/>
              <a:t> </a:t>
            </a:r>
            <a:r>
              <a:rPr lang="en-US" altLang="zh-CN" sz="2000" dirty="0"/>
              <a:t>that</a:t>
            </a:r>
            <a:r>
              <a:rPr lang="zh-CN" altLang="en-US" sz="2000" dirty="0"/>
              <a:t> </a:t>
            </a:r>
            <a:r>
              <a:rPr lang="en-US" altLang="zh-CN" sz="2000" b="1" dirty="0"/>
              <a:t>provides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neither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meaning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nor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sound</a:t>
            </a:r>
            <a:r>
              <a:rPr lang="zh-CN" altLang="en-US" sz="2000" b="1" dirty="0"/>
              <a:t> </a:t>
            </a:r>
            <a:r>
              <a:rPr lang="en-US" altLang="zh-CN" sz="2000" dirty="0"/>
              <a:t>information</a:t>
            </a:r>
            <a:r>
              <a:rPr lang="zh-CN" altLang="en-US" sz="2000" dirty="0"/>
              <a:t> </a:t>
            </a:r>
            <a:r>
              <a:rPr lang="en-US" altLang="zh-CN" sz="2000" dirty="0"/>
              <a:t>to</a:t>
            </a:r>
            <a:r>
              <a:rPr lang="zh-CN" altLang="en-US" sz="2000" dirty="0"/>
              <a:t> </a:t>
            </a:r>
            <a:r>
              <a:rPr lang="en-US" altLang="zh-CN" sz="2000" dirty="0"/>
              <a:t>the</a:t>
            </a:r>
            <a:r>
              <a:rPr lang="zh-CN" altLang="en-US" sz="2000" dirty="0"/>
              <a:t> </a:t>
            </a:r>
            <a:r>
              <a:rPr lang="en-US" altLang="zh-CN" sz="2000" dirty="0"/>
              <a:t>compound</a:t>
            </a:r>
            <a:r>
              <a:rPr lang="zh-CN" altLang="en-US" sz="2000" dirty="0"/>
              <a:t> 字 </a:t>
            </a:r>
            <a:r>
              <a:rPr lang="en-US" altLang="zh-CN" sz="2000" dirty="0"/>
              <a:t>–</a:t>
            </a:r>
            <a:r>
              <a:rPr lang="zh-CN" altLang="en-US" sz="2000" dirty="0"/>
              <a:t> </a:t>
            </a:r>
            <a:r>
              <a:rPr lang="en-US" altLang="zh-CN" sz="2000" dirty="0"/>
              <a:t>this</a:t>
            </a:r>
            <a:r>
              <a:rPr lang="zh-CN" altLang="en-US" sz="2000" dirty="0"/>
              <a:t> </a:t>
            </a:r>
            <a:r>
              <a:rPr lang="en-US" altLang="zh-CN" sz="2000" dirty="0"/>
              <a:t>is</a:t>
            </a:r>
            <a:r>
              <a:rPr lang="zh-CN" altLang="en-US" sz="2000" dirty="0"/>
              <a:t> </a:t>
            </a:r>
            <a:r>
              <a:rPr lang="en-US" altLang="zh-CN" sz="2000" dirty="0"/>
              <a:t>a</a:t>
            </a:r>
            <a:r>
              <a:rPr lang="zh-CN" altLang="en-US" sz="2000" dirty="0"/>
              <a:t> </a:t>
            </a:r>
            <a:r>
              <a:rPr lang="en-US" altLang="zh-CN" sz="2000" dirty="0"/>
              <a:t>result</a:t>
            </a:r>
            <a:r>
              <a:rPr lang="zh-CN" altLang="en-US" sz="2000" dirty="0"/>
              <a:t> </a:t>
            </a:r>
            <a:r>
              <a:rPr lang="en-US" altLang="zh-CN" sz="2000" dirty="0"/>
              <a:t>of</a:t>
            </a:r>
            <a:r>
              <a:rPr lang="zh-CN" altLang="en-US" sz="2000" dirty="0"/>
              <a:t> </a:t>
            </a:r>
            <a:r>
              <a:rPr lang="en-US" altLang="zh-CN" sz="2000" dirty="0"/>
              <a:t>either</a:t>
            </a:r>
            <a:r>
              <a:rPr lang="zh-CN" altLang="en-US" sz="2000" dirty="0"/>
              <a:t> </a:t>
            </a:r>
            <a:r>
              <a:rPr lang="en-US" altLang="zh-CN" sz="2000" dirty="0"/>
              <a:t>corruption</a:t>
            </a:r>
            <a:r>
              <a:rPr lang="zh-CN" altLang="en-US" sz="2000" dirty="0"/>
              <a:t> </a:t>
            </a:r>
            <a:r>
              <a:rPr lang="en-US" altLang="zh-CN" sz="2000" dirty="0"/>
              <a:t>stylization</a:t>
            </a:r>
            <a:r>
              <a:rPr lang="zh-CN" altLang="en-US" sz="2000" dirty="0"/>
              <a:t> </a:t>
            </a:r>
            <a:r>
              <a:rPr lang="en-US" altLang="zh-CN" sz="2000" dirty="0"/>
              <a:t>over</a:t>
            </a:r>
            <a:r>
              <a:rPr lang="zh-CN" altLang="en-US" sz="2000" dirty="0"/>
              <a:t> </a:t>
            </a:r>
            <a:r>
              <a:rPr lang="en-US" altLang="zh-CN" sz="2000" dirty="0"/>
              <a:t>time.</a:t>
            </a:r>
            <a:endParaRPr lang="en-US" sz="2000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2B2E9D70-6338-5944-8BB1-D46A1E11A453}"/>
              </a:ext>
            </a:extLst>
          </p:cNvPr>
          <p:cNvSpPr txBox="1"/>
          <p:nvPr/>
        </p:nvSpPr>
        <p:spPr>
          <a:xfrm>
            <a:off x="7583350" y="3214172"/>
            <a:ext cx="2380449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/>
              <a:t>When</a:t>
            </a:r>
            <a:r>
              <a:rPr lang="zh-CN" altLang="en-US" dirty="0"/>
              <a:t> </a:t>
            </a:r>
            <a:r>
              <a:rPr lang="en-US" altLang="zh-CN" dirty="0"/>
              <a:t>you</a:t>
            </a:r>
            <a:r>
              <a:rPr lang="zh-CN" altLang="en-US" dirty="0"/>
              <a:t> </a:t>
            </a:r>
            <a:r>
              <a:rPr lang="en-US" altLang="zh-CN" dirty="0"/>
              <a:t>try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break</a:t>
            </a:r>
            <a:r>
              <a:rPr lang="zh-CN" altLang="en-US" dirty="0"/>
              <a:t> </a:t>
            </a:r>
            <a:r>
              <a:rPr lang="en-US" altLang="zh-CN" dirty="0"/>
              <a:t>down</a:t>
            </a:r>
            <a:r>
              <a:rPr lang="zh-CN" altLang="en-US" dirty="0"/>
              <a:t> </a:t>
            </a:r>
            <a:r>
              <a:rPr lang="en-US" altLang="zh-CN" dirty="0"/>
              <a:t>a</a:t>
            </a:r>
            <a:r>
              <a:rPr lang="zh-CN" altLang="en-US" dirty="0"/>
              <a:t> </a:t>
            </a:r>
            <a:r>
              <a:rPr lang="en-US" altLang="zh-CN" dirty="0"/>
              <a:t>character</a:t>
            </a:r>
            <a:r>
              <a:rPr lang="zh-CN" altLang="en-US" dirty="0"/>
              <a:t> </a:t>
            </a:r>
            <a:r>
              <a:rPr lang="en-US" altLang="zh-CN" dirty="0"/>
              <a:t>into</a:t>
            </a:r>
            <a:r>
              <a:rPr lang="zh-CN" altLang="en-US" dirty="0"/>
              <a:t> </a:t>
            </a:r>
            <a:r>
              <a:rPr lang="en-US" altLang="zh-CN" dirty="0"/>
              <a:t>components,</a:t>
            </a:r>
            <a:r>
              <a:rPr lang="zh-CN" altLang="en-US" dirty="0"/>
              <a:t> </a:t>
            </a:r>
            <a:r>
              <a:rPr lang="en-US" altLang="zh-CN" dirty="0"/>
              <a:t>you</a:t>
            </a:r>
            <a:r>
              <a:rPr lang="zh-CN" altLang="en-US" dirty="0"/>
              <a:t> </a:t>
            </a:r>
            <a:r>
              <a:rPr lang="en-US" altLang="zh-CN" dirty="0"/>
              <a:t>should</a:t>
            </a:r>
            <a:r>
              <a:rPr lang="zh-CN" altLang="en-US" dirty="0"/>
              <a:t> </a:t>
            </a:r>
            <a:r>
              <a:rPr lang="en-US" altLang="zh-CN" dirty="0"/>
              <a:t>only</a:t>
            </a:r>
            <a:r>
              <a:rPr lang="zh-CN" altLang="en-US" dirty="0"/>
              <a:t> </a:t>
            </a:r>
            <a:r>
              <a:rPr lang="en-US" altLang="zh-CN" dirty="0"/>
              <a:t>focus</a:t>
            </a:r>
            <a:r>
              <a:rPr lang="zh-CN" altLang="en-US" dirty="0"/>
              <a:t> </a:t>
            </a:r>
            <a:r>
              <a:rPr lang="en-US" altLang="zh-CN" dirty="0"/>
              <a:t>on</a:t>
            </a:r>
            <a:r>
              <a:rPr lang="zh-CN" altLang="en-US" dirty="0"/>
              <a:t> </a:t>
            </a:r>
            <a:r>
              <a:rPr lang="en-US" altLang="zh-CN" dirty="0"/>
              <a:t>components</a:t>
            </a:r>
            <a:r>
              <a:rPr lang="zh-CN" altLang="en-US" dirty="0"/>
              <a:t> </a:t>
            </a:r>
            <a:r>
              <a:rPr lang="en-US" altLang="zh-CN" dirty="0"/>
              <a:t>you</a:t>
            </a:r>
            <a:r>
              <a:rPr lang="zh-CN" altLang="en-US" dirty="0"/>
              <a:t> </a:t>
            </a:r>
            <a:r>
              <a:rPr lang="en-US" altLang="zh-CN" dirty="0"/>
              <a:t>already</a:t>
            </a:r>
            <a:r>
              <a:rPr lang="zh-CN" altLang="en-US" dirty="0"/>
              <a:t> </a:t>
            </a:r>
            <a:r>
              <a:rPr lang="en-US" altLang="zh-CN" dirty="0"/>
              <a:t>know</a:t>
            </a:r>
            <a:r>
              <a:rPr lang="zh-CN" altLang="en-US" dirty="0"/>
              <a:t> </a:t>
            </a:r>
            <a:r>
              <a:rPr lang="en-US" altLang="zh-CN" dirty="0"/>
              <a:t>or</a:t>
            </a:r>
            <a:r>
              <a:rPr lang="zh-CN" altLang="en-US" dirty="0"/>
              <a:t> </a:t>
            </a:r>
            <a:r>
              <a:rPr lang="en-US" altLang="zh-CN" dirty="0"/>
              <a:t>have</a:t>
            </a:r>
            <a:r>
              <a:rPr lang="zh-CN" altLang="en-US" dirty="0"/>
              <a:t> </a:t>
            </a:r>
            <a:r>
              <a:rPr lang="en-US" altLang="zh-CN" dirty="0"/>
              <a:t>seen</a:t>
            </a:r>
            <a:r>
              <a:rPr lang="zh-CN" altLang="en-US" dirty="0"/>
              <a:t> </a:t>
            </a:r>
            <a:r>
              <a:rPr lang="en-US" altLang="zh-CN" dirty="0"/>
              <a:t>before.</a:t>
            </a:r>
            <a:r>
              <a:rPr lang="zh-CN" altLang="en-US" dirty="0"/>
              <a:t> </a:t>
            </a:r>
            <a:r>
              <a:rPr lang="en-US" altLang="zh-CN" b="1" dirty="0"/>
              <a:t>If</a:t>
            </a:r>
            <a:r>
              <a:rPr lang="zh-CN" altLang="en-US" b="1" dirty="0"/>
              <a:t> </a:t>
            </a:r>
            <a:r>
              <a:rPr lang="en-US" altLang="zh-CN" b="1" dirty="0"/>
              <a:t>the</a:t>
            </a:r>
            <a:r>
              <a:rPr lang="zh-CN" altLang="en-US" b="1" dirty="0"/>
              <a:t> </a:t>
            </a:r>
            <a:r>
              <a:rPr lang="en-US" altLang="zh-CN" b="1" dirty="0"/>
              <a:t>component</a:t>
            </a:r>
            <a:r>
              <a:rPr lang="zh-CN" altLang="en-US" b="1" dirty="0"/>
              <a:t> </a:t>
            </a:r>
            <a:r>
              <a:rPr lang="en-US" altLang="zh-CN" b="1" dirty="0"/>
              <a:t>is</a:t>
            </a:r>
            <a:r>
              <a:rPr lang="zh-CN" altLang="en-US" b="1" dirty="0"/>
              <a:t> </a:t>
            </a:r>
            <a:r>
              <a:rPr lang="en-US" altLang="zh-CN" b="1" dirty="0"/>
              <a:t>new</a:t>
            </a:r>
            <a:r>
              <a:rPr lang="zh-CN" altLang="en-US" b="1" dirty="0"/>
              <a:t> </a:t>
            </a:r>
            <a:r>
              <a:rPr lang="en-US" altLang="zh-CN" b="1" dirty="0"/>
              <a:t>to</a:t>
            </a:r>
            <a:r>
              <a:rPr lang="zh-CN" altLang="en-US" b="1" dirty="0"/>
              <a:t> </a:t>
            </a:r>
            <a:r>
              <a:rPr lang="en-US" altLang="zh-CN" b="1" dirty="0"/>
              <a:t>you</a:t>
            </a:r>
            <a:r>
              <a:rPr lang="en-US" altLang="zh-CN" dirty="0"/>
              <a:t>,</a:t>
            </a:r>
            <a:r>
              <a:rPr lang="zh-CN" altLang="en-US" dirty="0"/>
              <a:t> </a:t>
            </a:r>
            <a:r>
              <a:rPr lang="en-US" altLang="zh-CN" dirty="0"/>
              <a:t>it</a:t>
            </a:r>
            <a:r>
              <a:rPr lang="zh-CN" altLang="en-US" dirty="0"/>
              <a:t> </a:t>
            </a:r>
            <a:r>
              <a:rPr lang="en-US" altLang="zh-CN" dirty="0"/>
              <a:t>is</a:t>
            </a:r>
            <a:r>
              <a:rPr lang="zh-CN" altLang="en-US" dirty="0"/>
              <a:t> </a:t>
            </a:r>
            <a:r>
              <a:rPr lang="en-US" altLang="zh-CN" dirty="0"/>
              <a:t>not</a:t>
            </a:r>
            <a:r>
              <a:rPr lang="zh-CN" altLang="en-US" dirty="0"/>
              <a:t> </a:t>
            </a:r>
            <a:r>
              <a:rPr lang="en-US" altLang="zh-CN" i="1" dirty="0"/>
              <a:t>necessarily</a:t>
            </a:r>
            <a:r>
              <a:rPr lang="zh-CN" altLang="en-US" dirty="0"/>
              <a:t> </a:t>
            </a:r>
            <a:r>
              <a:rPr lang="en-US" altLang="zh-CN" dirty="0"/>
              <a:t>worth</a:t>
            </a:r>
            <a:r>
              <a:rPr lang="zh-CN" altLang="en-US" dirty="0"/>
              <a:t> </a:t>
            </a:r>
            <a:r>
              <a:rPr lang="en-US" altLang="zh-CN" dirty="0"/>
              <a:t>it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look</a:t>
            </a:r>
            <a:r>
              <a:rPr lang="zh-CN" altLang="en-US" dirty="0"/>
              <a:t> </a:t>
            </a:r>
            <a:r>
              <a:rPr lang="en-US" altLang="zh-CN" dirty="0"/>
              <a:t>it</a:t>
            </a:r>
            <a:r>
              <a:rPr lang="zh-CN" altLang="en-US" dirty="0"/>
              <a:t> </a:t>
            </a:r>
            <a:r>
              <a:rPr lang="en-US" altLang="zh-CN" dirty="0"/>
              <a:t>up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learn</a:t>
            </a:r>
            <a:r>
              <a:rPr lang="zh-CN" altLang="en-US" dirty="0"/>
              <a:t> </a:t>
            </a:r>
            <a:r>
              <a:rPr lang="en-US" altLang="zh-CN" dirty="0"/>
              <a:t>a</a:t>
            </a:r>
            <a:r>
              <a:rPr lang="zh-CN" altLang="en-US" dirty="0"/>
              <a:t> </a:t>
            </a:r>
            <a:r>
              <a:rPr lang="en-US" altLang="zh-CN" dirty="0"/>
              <a:t>new</a:t>
            </a:r>
            <a:r>
              <a:rPr lang="zh-CN" altLang="en-US" dirty="0"/>
              <a:t> </a:t>
            </a:r>
            <a:r>
              <a:rPr lang="en-US" altLang="zh-CN" dirty="0"/>
              <a:t>character</a:t>
            </a:r>
            <a:r>
              <a:rPr lang="zh-CN" altLang="en-US" dirty="0"/>
              <a:t> </a:t>
            </a:r>
            <a:r>
              <a:rPr lang="en-US" altLang="zh-CN" dirty="0"/>
              <a:t>(2x</a:t>
            </a:r>
            <a:r>
              <a:rPr lang="zh-CN" altLang="en-US" dirty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dirty="0"/>
              <a:t>work).</a:t>
            </a:r>
            <a:r>
              <a:rPr lang="zh-CN" altLang="en-US" dirty="0"/>
              <a:t> </a:t>
            </a:r>
            <a:endParaRPr lang="en-US" b="1" dirty="0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9D27F87-DDC5-9D0F-01ED-ECEAF9A6B656}"/>
              </a:ext>
            </a:extLst>
          </p:cNvPr>
          <p:cNvSpPr txBox="1"/>
          <p:nvPr/>
        </p:nvSpPr>
        <p:spPr>
          <a:xfrm>
            <a:off x="9822581" y="1733807"/>
            <a:ext cx="2036341" cy="1384995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Memorize</a:t>
            </a:r>
            <a:r>
              <a:rPr lang="zh-CN" alt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as</a:t>
            </a:r>
            <a:r>
              <a:rPr lang="zh-CN" altLang="en-US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2800" dirty="0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is</a:t>
            </a:r>
          </a:p>
          <a:p>
            <a:pPr algn="ctr"/>
            <a:r>
              <a:rPr lang="en-US" sz="2800" dirty="0" err="1">
                <a:solidFill>
                  <a:schemeClr val="bg1"/>
                </a:solidFill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整体记住</a:t>
            </a:r>
            <a:endParaRPr lang="en-US" sz="2800" dirty="0">
              <a:solidFill>
                <a:schemeClr val="bg1"/>
              </a:solidFill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C9B9F94E-87D0-03D9-0BEB-F8BFDA9E12AE}"/>
              </a:ext>
            </a:extLst>
          </p:cNvPr>
          <p:cNvSpPr txBox="1"/>
          <p:nvPr/>
        </p:nvSpPr>
        <p:spPr>
          <a:xfrm>
            <a:off x="9963799" y="3361194"/>
            <a:ext cx="2036341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/>
              <a:t>This</a:t>
            </a:r>
            <a:r>
              <a:rPr lang="zh-CN" altLang="en-US" sz="2000" dirty="0"/>
              <a:t> </a:t>
            </a:r>
            <a:r>
              <a:rPr lang="en-US" altLang="zh-CN" sz="2000" dirty="0"/>
              <a:t>character</a:t>
            </a:r>
            <a:r>
              <a:rPr lang="zh-CN" altLang="en-US" sz="2000" dirty="0"/>
              <a:t> </a:t>
            </a:r>
            <a:r>
              <a:rPr lang="en-US" altLang="zh-CN" sz="2000" dirty="0"/>
              <a:t>(for</a:t>
            </a:r>
            <a:r>
              <a:rPr lang="zh-CN" altLang="en-US" sz="2000" dirty="0"/>
              <a:t> </a:t>
            </a:r>
            <a:r>
              <a:rPr lang="en-US" altLang="zh-CN" sz="2000" dirty="0"/>
              <a:t>reasons</a:t>
            </a:r>
            <a:r>
              <a:rPr lang="zh-CN" altLang="en-US" sz="2000" dirty="0"/>
              <a:t> </a:t>
            </a:r>
            <a:r>
              <a:rPr lang="en-US" altLang="zh-CN" sz="2000" dirty="0"/>
              <a:t>of</a:t>
            </a:r>
            <a:r>
              <a:rPr lang="zh-CN" altLang="en-US" sz="2000" dirty="0"/>
              <a:t> </a:t>
            </a:r>
            <a:r>
              <a:rPr lang="en-US" altLang="zh-CN" sz="2000" dirty="0"/>
              <a:t>evolution)</a:t>
            </a:r>
            <a:r>
              <a:rPr lang="zh-CN" altLang="en-US" sz="2000" dirty="0"/>
              <a:t> </a:t>
            </a:r>
            <a:r>
              <a:rPr lang="en-US" altLang="zh-CN" sz="2000" dirty="0"/>
              <a:t>cannot</a:t>
            </a:r>
            <a:r>
              <a:rPr lang="zh-CN" altLang="en-US" sz="2000" dirty="0"/>
              <a:t> </a:t>
            </a:r>
            <a:r>
              <a:rPr lang="en-US" altLang="zh-CN" sz="2000" dirty="0"/>
              <a:t>or</a:t>
            </a:r>
            <a:r>
              <a:rPr lang="zh-CN" altLang="en-US" sz="2000" dirty="0"/>
              <a:t> </a:t>
            </a:r>
            <a:r>
              <a:rPr lang="en-US" altLang="zh-CN" sz="2000" dirty="0"/>
              <a:t>should</a:t>
            </a:r>
            <a:r>
              <a:rPr lang="zh-CN" altLang="en-US" sz="2000" dirty="0"/>
              <a:t> </a:t>
            </a:r>
            <a:r>
              <a:rPr lang="en-US" altLang="zh-CN" sz="2000" dirty="0"/>
              <a:t>not</a:t>
            </a:r>
            <a:r>
              <a:rPr lang="zh-CN" altLang="en-US" sz="2000" dirty="0"/>
              <a:t> </a:t>
            </a:r>
            <a:r>
              <a:rPr lang="en-US" altLang="zh-CN" sz="2000" dirty="0"/>
              <a:t>be</a:t>
            </a:r>
            <a:r>
              <a:rPr lang="zh-CN" altLang="en-US" sz="2000" dirty="0"/>
              <a:t> </a:t>
            </a:r>
            <a:r>
              <a:rPr lang="en-US" altLang="zh-CN" sz="2000" dirty="0"/>
              <a:t>broken</a:t>
            </a:r>
            <a:r>
              <a:rPr lang="zh-CN" altLang="en-US" sz="2000" dirty="0"/>
              <a:t> </a:t>
            </a:r>
            <a:r>
              <a:rPr lang="en-US" altLang="zh-CN" sz="2000" dirty="0"/>
              <a:t>into</a:t>
            </a:r>
            <a:r>
              <a:rPr lang="zh-CN" altLang="en-US" sz="2000" dirty="0"/>
              <a:t> </a:t>
            </a:r>
            <a:r>
              <a:rPr lang="en-US" altLang="zh-CN" sz="2000" dirty="0"/>
              <a:t>components.</a:t>
            </a:r>
            <a:r>
              <a:rPr lang="zh-CN" altLang="en-US" sz="2000" dirty="0"/>
              <a:t> </a:t>
            </a:r>
            <a:r>
              <a:rPr lang="en-US" altLang="zh-CN" sz="2000" b="1" dirty="0"/>
              <a:t>Learn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it</a:t>
            </a:r>
            <a:r>
              <a:rPr lang="zh-CN" altLang="en-US" sz="2000" b="1" dirty="0"/>
              <a:t> </a:t>
            </a:r>
            <a:r>
              <a:rPr lang="en-US" altLang="zh-CN" sz="2000" b="1" dirty="0"/>
              <a:t>whole</a:t>
            </a:r>
            <a:r>
              <a:rPr lang="en-US" altLang="zh-CN" sz="2000" dirty="0"/>
              <a:t>.</a:t>
            </a:r>
            <a:r>
              <a:rPr lang="zh-CN" altLang="en-US" sz="2000" dirty="0"/>
              <a:t> </a:t>
            </a:r>
            <a:endParaRPr lang="en-US" sz="2000" dirty="0"/>
          </a:p>
        </p:txBody>
      </p:sp>
      <p:pic>
        <p:nvPicPr>
          <p:cNvPr id="8" name="Picture 7" descr="Transforming Hanzi Pedagogy in the Digital Age: Theory, Research, and Practice: 电写时代的汉字教学: 理论与实践 book cover">
            <a:extLst>
              <a:ext uri="{FF2B5EF4-FFF2-40B4-BE49-F238E27FC236}">
                <a16:creationId xmlns:a16="http://schemas.microsoft.com/office/drawing/2014/main" id="{1A2EC4AA-9A94-3A4B-DCAC-640E2CC94F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43667" y="-21902"/>
            <a:ext cx="1155871" cy="17338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7427193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TextBox 39">
            <a:extLst>
              <a:ext uri="{FF2B5EF4-FFF2-40B4-BE49-F238E27FC236}">
                <a16:creationId xmlns:a16="http://schemas.microsoft.com/office/drawing/2014/main" id="{A899E2CA-E137-A945-88E2-6D472799F481}"/>
              </a:ext>
            </a:extLst>
          </p:cNvPr>
          <p:cNvSpPr txBox="1"/>
          <p:nvPr/>
        </p:nvSpPr>
        <p:spPr>
          <a:xfrm>
            <a:off x="3428216" y="2237758"/>
            <a:ext cx="856096" cy="1162906"/>
          </a:xfrm>
          <a:custGeom>
            <a:avLst/>
            <a:gdLst/>
            <a:ahLst/>
            <a:cxnLst/>
            <a:rect l="l" t="t" r="r" b="b"/>
            <a:pathLst>
              <a:path w="856096" h="1162906">
                <a:moveTo>
                  <a:pt x="385058" y="0"/>
                </a:moveTo>
                <a:lnTo>
                  <a:pt x="489905" y="108867"/>
                </a:lnTo>
                <a:cubicBezTo>
                  <a:pt x="475626" y="108867"/>
                  <a:pt x="465420" y="138868"/>
                  <a:pt x="459286" y="198869"/>
                </a:cubicBezTo>
                <a:cubicBezTo>
                  <a:pt x="453151" y="258870"/>
                  <a:pt x="443564" y="345701"/>
                  <a:pt x="430522" y="459363"/>
                </a:cubicBezTo>
                <a:cubicBezTo>
                  <a:pt x="499802" y="626531"/>
                  <a:pt x="554055" y="753698"/>
                  <a:pt x="593283" y="840864"/>
                </a:cubicBezTo>
                <a:cubicBezTo>
                  <a:pt x="632510" y="928030"/>
                  <a:pt x="662085" y="983869"/>
                  <a:pt x="682008" y="1008380"/>
                </a:cubicBezTo>
                <a:cubicBezTo>
                  <a:pt x="701931" y="1032890"/>
                  <a:pt x="759961" y="1050300"/>
                  <a:pt x="856096" y="1060610"/>
                </a:cubicBezTo>
                <a:lnTo>
                  <a:pt x="856096" y="1108472"/>
                </a:lnTo>
                <a:lnTo>
                  <a:pt x="608669" y="1108472"/>
                </a:lnTo>
                <a:cubicBezTo>
                  <a:pt x="611968" y="1070327"/>
                  <a:pt x="593824" y="1003302"/>
                  <a:pt x="554236" y="907399"/>
                </a:cubicBezTo>
                <a:cubicBezTo>
                  <a:pt x="514647" y="811495"/>
                  <a:pt x="467430" y="683877"/>
                  <a:pt x="412584" y="524544"/>
                </a:cubicBezTo>
                <a:cubicBezTo>
                  <a:pt x="380985" y="773827"/>
                  <a:pt x="252890" y="986614"/>
                  <a:pt x="28299" y="1162906"/>
                </a:cubicBezTo>
                <a:lnTo>
                  <a:pt x="0" y="1135070"/>
                </a:lnTo>
                <a:cubicBezTo>
                  <a:pt x="116393" y="1018986"/>
                  <a:pt x="198276" y="915208"/>
                  <a:pt x="245648" y="823737"/>
                </a:cubicBezTo>
                <a:cubicBezTo>
                  <a:pt x="293020" y="732267"/>
                  <a:pt x="325804" y="632716"/>
                  <a:pt x="344000" y="525086"/>
                </a:cubicBezTo>
                <a:cubicBezTo>
                  <a:pt x="362196" y="417455"/>
                  <a:pt x="375392" y="315379"/>
                  <a:pt x="383588" y="218856"/>
                </a:cubicBezTo>
                <a:cubicBezTo>
                  <a:pt x="391784" y="122334"/>
                  <a:pt x="384336" y="57887"/>
                  <a:pt x="361243" y="25516"/>
                </a:cubicBezTo>
                <a:lnTo>
                  <a:pt x="385058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3D38B20E-8583-6745-B5A7-1A7C9DFC21C9}"/>
              </a:ext>
            </a:extLst>
          </p:cNvPr>
          <p:cNvSpPr txBox="1"/>
          <p:nvPr/>
        </p:nvSpPr>
        <p:spPr>
          <a:xfrm>
            <a:off x="3334195" y="2267449"/>
            <a:ext cx="212787" cy="262272"/>
          </a:xfrm>
          <a:custGeom>
            <a:avLst/>
            <a:gdLst/>
            <a:ahLst/>
            <a:cxnLst/>
            <a:rect l="l" t="t" r="r" b="b"/>
            <a:pathLst>
              <a:path w="212787" h="262272">
                <a:moveTo>
                  <a:pt x="28763" y="0"/>
                </a:moveTo>
                <a:cubicBezTo>
                  <a:pt x="116496" y="75465"/>
                  <a:pt x="177837" y="125492"/>
                  <a:pt x="212787" y="150080"/>
                </a:cubicBezTo>
                <a:cubicBezTo>
                  <a:pt x="209075" y="191988"/>
                  <a:pt x="193843" y="229385"/>
                  <a:pt x="167090" y="262272"/>
                </a:cubicBezTo>
                <a:cubicBezTo>
                  <a:pt x="129873" y="201910"/>
                  <a:pt x="74176" y="124718"/>
                  <a:pt x="0" y="30696"/>
                </a:cubicBezTo>
                <a:lnTo>
                  <a:pt x="28763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889A60E-BDBC-C444-9725-468B89878805}"/>
              </a:ext>
            </a:extLst>
          </p:cNvPr>
          <p:cNvSpPr txBox="1"/>
          <p:nvPr/>
        </p:nvSpPr>
        <p:spPr>
          <a:xfrm>
            <a:off x="3170892" y="2589104"/>
            <a:ext cx="504750" cy="682898"/>
          </a:xfrm>
          <a:custGeom>
            <a:avLst/>
            <a:gdLst/>
            <a:ahLst/>
            <a:cxnLst/>
            <a:rect l="l" t="t" r="r" b="b"/>
            <a:pathLst>
              <a:path w="504750" h="682898">
                <a:moveTo>
                  <a:pt x="286860" y="0"/>
                </a:moveTo>
                <a:lnTo>
                  <a:pt x="366191" y="64563"/>
                </a:lnTo>
                <a:lnTo>
                  <a:pt x="326139" y="119306"/>
                </a:lnTo>
                <a:lnTo>
                  <a:pt x="301861" y="554236"/>
                </a:lnTo>
                <a:lnTo>
                  <a:pt x="475832" y="390934"/>
                </a:lnTo>
                <a:lnTo>
                  <a:pt x="504750" y="422481"/>
                </a:lnTo>
                <a:cubicBezTo>
                  <a:pt x="370315" y="559854"/>
                  <a:pt x="290391" y="646660"/>
                  <a:pt x="264978" y="682898"/>
                </a:cubicBezTo>
                <a:lnTo>
                  <a:pt x="197941" y="621041"/>
                </a:lnTo>
                <a:lnTo>
                  <a:pt x="227710" y="581530"/>
                </a:lnTo>
                <a:lnTo>
                  <a:pt x="252375" y="123713"/>
                </a:lnTo>
                <a:cubicBezTo>
                  <a:pt x="156033" y="143198"/>
                  <a:pt x="93842" y="156394"/>
                  <a:pt x="65800" y="163301"/>
                </a:cubicBezTo>
                <a:lnTo>
                  <a:pt x="0" y="96109"/>
                </a:lnTo>
                <a:cubicBezTo>
                  <a:pt x="64537" y="91573"/>
                  <a:pt x="148172" y="79975"/>
                  <a:pt x="250906" y="61315"/>
                </a:cubicBezTo>
                <a:lnTo>
                  <a:pt x="286860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8A19ED3A-DE44-E14B-849B-AD1F99F9D8B6}"/>
              </a:ext>
            </a:extLst>
          </p:cNvPr>
          <p:cNvSpPr txBox="1"/>
          <p:nvPr/>
        </p:nvSpPr>
        <p:spPr>
          <a:xfrm>
            <a:off x="3428216" y="4266459"/>
            <a:ext cx="856096" cy="1162906"/>
          </a:xfrm>
          <a:custGeom>
            <a:avLst/>
            <a:gdLst/>
            <a:ahLst/>
            <a:cxnLst/>
            <a:rect l="l" t="t" r="r" b="b"/>
            <a:pathLst>
              <a:path w="856096" h="1162906">
                <a:moveTo>
                  <a:pt x="385058" y="0"/>
                </a:moveTo>
                <a:lnTo>
                  <a:pt x="489905" y="108867"/>
                </a:lnTo>
                <a:cubicBezTo>
                  <a:pt x="475626" y="108867"/>
                  <a:pt x="465420" y="138868"/>
                  <a:pt x="459286" y="198869"/>
                </a:cubicBezTo>
                <a:cubicBezTo>
                  <a:pt x="453151" y="258870"/>
                  <a:pt x="443564" y="345701"/>
                  <a:pt x="430522" y="459363"/>
                </a:cubicBezTo>
                <a:cubicBezTo>
                  <a:pt x="499802" y="626531"/>
                  <a:pt x="554055" y="753698"/>
                  <a:pt x="593283" y="840864"/>
                </a:cubicBezTo>
                <a:cubicBezTo>
                  <a:pt x="632510" y="928030"/>
                  <a:pt x="662085" y="983869"/>
                  <a:pt x="682008" y="1008380"/>
                </a:cubicBezTo>
                <a:cubicBezTo>
                  <a:pt x="701931" y="1032890"/>
                  <a:pt x="759961" y="1050300"/>
                  <a:pt x="856096" y="1060610"/>
                </a:cubicBezTo>
                <a:lnTo>
                  <a:pt x="856096" y="1108472"/>
                </a:lnTo>
                <a:lnTo>
                  <a:pt x="608669" y="1108472"/>
                </a:lnTo>
                <a:cubicBezTo>
                  <a:pt x="611968" y="1070327"/>
                  <a:pt x="593824" y="1003302"/>
                  <a:pt x="554236" y="907399"/>
                </a:cubicBezTo>
                <a:cubicBezTo>
                  <a:pt x="514647" y="811495"/>
                  <a:pt x="467430" y="683877"/>
                  <a:pt x="412584" y="524544"/>
                </a:cubicBezTo>
                <a:cubicBezTo>
                  <a:pt x="380985" y="773827"/>
                  <a:pt x="252890" y="986614"/>
                  <a:pt x="28299" y="1162906"/>
                </a:cubicBezTo>
                <a:lnTo>
                  <a:pt x="0" y="1135070"/>
                </a:lnTo>
                <a:cubicBezTo>
                  <a:pt x="116393" y="1018986"/>
                  <a:pt x="198276" y="915208"/>
                  <a:pt x="245648" y="823738"/>
                </a:cubicBezTo>
                <a:cubicBezTo>
                  <a:pt x="293020" y="732267"/>
                  <a:pt x="325804" y="632716"/>
                  <a:pt x="344000" y="525086"/>
                </a:cubicBezTo>
                <a:cubicBezTo>
                  <a:pt x="362196" y="417455"/>
                  <a:pt x="375392" y="315379"/>
                  <a:pt x="383588" y="218856"/>
                </a:cubicBezTo>
                <a:cubicBezTo>
                  <a:pt x="391784" y="122334"/>
                  <a:pt x="384336" y="57887"/>
                  <a:pt x="361243" y="25516"/>
                </a:cubicBezTo>
                <a:lnTo>
                  <a:pt x="385058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9CAD4362-871F-9740-8048-0DED12876714}"/>
              </a:ext>
            </a:extLst>
          </p:cNvPr>
          <p:cNvSpPr txBox="1"/>
          <p:nvPr/>
        </p:nvSpPr>
        <p:spPr>
          <a:xfrm>
            <a:off x="3334195" y="4296150"/>
            <a:ext cx="212787" cy="262272"/>
          </a:xfrm>
          <a:custGeom>
            <a:avLst/>
            <a:gdLst/>
            <a:ahLst/>
            <a:cxnLst/>
            <a:rect l="l" t="t" r="r" b="b"/>
            <a:pathLst>
              <a:path w="212787" h="262272">
                <a:moveTo>
                  <a:pt x="28763" y="0"/>
                </a:moveTo>
                <a:cubicBezTo>
                  <a:pt x="116496" y="75465"/>
                  <a:pt x="177837" y="125492"/>
                  <a:pt x="212787" y="150080"/>
                </a:cubicBezTo>
                <a:cubicBezTo>
                  <a:pt x="209075" y="191988"/>
                  <a:pt x="193843" y="229385"/>
                  <a:pt x="167090" y="262272"/>
                </a:cubicBezTo>
                <a:cubicBezTo>
                  <a:pt x="129873" y="201910"/>
                  <a:pt x="74176" y="124718"/>
                  <a:pt x="0" y="30696"/>
                </a:cubicBezTo>
                <a:lnTo>
                  <a:pt x="28763" y="0"/>
                </a:lnTo>
                <a:close/>
              </a:path>
            </a:pathLst>
          </a:custGeom>
          <a:solidFill>
            <a:schemeClr val="accent6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1484292-4692-774C-9CD1-F664D603848C}"/>
              </a:ext>
            </a:extLst>
          </p:cNvPr>
          <p:cNvSpPr txBox="1"/>
          <p:nvPr/>
        </p:nvSpPr>
        <p:spPr>
          <a:xfrm>
            <a:off x="3170892" y="4617805"/>
            <a:ext cx="504750" cy="682898"/>
          </a:xfrm>
          <a:custGeom>
            <a:avLst/>
            <a:gdLst/>
            <a:ahLst/>
            <a:cxnLst/>
            <a:rect l="l" t="t" r="r" b="b"/>
            <a:pathLst>
              <a:path w="504750" h="682898">
                <a:moveTo>
                  <a:pt x="286860" y="0"/>
                </a:moveTo>
                <a:lnTo>
                  <a:pt x="366191" y="64563"/>
                </a:lnTo>
                <a:lnTo>
                  <a:pt x="326139" y="119306"/>
                </a:lnTo>
                <a:lnTo>
                  <a:pt x="301861" y="554236"/>
                </a:lnTo>
                <a:lnTo>
                  <a:pt x="475832" y="390934"/>
                </a:lnTo>
                <a:lnTo>
                  <a:pt x="504750" y="422481"/>
                </a:lnTo>
                <a:cubicBezTo>
                  <a:pt x="370315" y="559854"/>
                  <a:pt x="290391" y="646660"/>
                  <a:pt x="264978" y="682898"/>
                </a:cubicBezTo>
                <a:lnTo>
                  <a:pt x="197941" y="621041"/>
                </a:lnTo>
                <a:lnTo>
                  <a:pt x="227710" y="581530"/>
                </a:lnTo>
                <a:lnTo>
                  <a:pt x="252375" y="123713"/>
                </a:lnTo>
                <a:cubicBezTo>
                  <a:pt x="156033" y="143198"/>
                  <a:pt x="93842" y="156394"/>
                  <a:pt x="65800" y="163301"/>
                </a:cubicBezTo>
                <a:lnTo>
                  <a:pt x="0" y="96110"/>
                </a:lnTo>
                <a:cubicBezTo>
                  <a:pt x="64537" y="91573"/>
                  <a:pt x="148172" y="79975"/>
                  <a:pt x="250906" y="61315"/>
                </a:cubicBezTo>
                <a:lnTo>
                  <a:pt x="286860" y="0"/>
                </a:lnTo>
                <a:close/>
              </a:path>
            </a:pathLst>
          </a:custGeom>
          <a:solidFill>
            <a:schemeClr val="accent6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C7AFE5C6-BDD6-6C4B-B473-1E3E2A076F22}"/>
              </a:ext>
            </a:extLst>
          </p:cNvPr>
          <p:cNvSpPr txBox="1"/>
          <p:nvPr/>
        </p:nvSpPr>
        <p:spPr>
          <a:xfrm>
            <a:off x="8039035" y="2314311"/>
            <a:ext cx="984759" cy="475509"/>
          </a:xfrm>
          <a:custGeom>
            <a:avLst/>
            <a:gdLst/>
            <a:ahLst/>
            <a:cxnLst/>
            <a:rect l="l" t="t" r="r" b="b"/>
            <a:pathLst>
              <a:path w="984759" h="475509">
                <a:moveTo>
                  <a:pt x="639908" y="0"/>
                </a:moveTo>
                <a:lnTo>
                  <a:pt x="737332" y="113816"/>
                </a:lnTo>
                <a:cubicBezTo>
                  <a:pt x="724497" y="113816"/>
                  <a:pt x="714548" y="123726"/>
                  <a:pt x="707486" y="143546"/>
                </a:cubicBezTo>
                <a:cubicBezTo>
                  <a:pt x="700424" y="163366"/>
                  <a:pt x="693877" y="184797"/>
                  <a:pt x="687847" y="207838"/>
                </a:cubicBezTo>
                <a:cubicBezTo>
                  <a:pt x="797075" y="198251"/>
                  <a:pt x="871020" y="186704"/>
                  <a:pt x="909680" y="173199"/>
                </a:cubicBezTo>
                <a:lnTo>
                  <a:pt x="984759" y="257324"/>
                </a:lnTo>
                <a:cubicBezTo>
                  <a:pt x="923005" y="257324"/>
                  <a:pt x="819447" y="265211"/>
                  <a:pt x="674083" y="280984"/>
                </a:cubicBezTo>
                <a:lnTo>
                  <a:pt x="612691" y="460214"/>
                </a:lnTo>
                <a:lnTo>
                  <a:pt x="564133" y="444672"/>
                </a:lnTo>
                <a:lnTo>
                  <a:pt x="603721" y="282067"/>
                </a:lnTo>
                <a:lnTo>
                  <a:pt x="366192" y="310289"/>
                </a:lnTo>
                <a:lnTo>
                  <a:pt x="366192" y="400831"/>
                </a:lnTo>
                <a:cubicBezTo>
                  <a:pt x="366192" y="463513"/>
                  <a:pt x="352583" y="486735"/>
                  <a:pt x="325366" y="470498"/>
                </a:cubicBezTo>
                <a:lnTo>
                  <a:pt x="277118" y="386836"/>
                </a:lnTo>
                <a:cubicBezTo>
                  <a:pt x="287015" y="382300"/>
                  <a:pt x="291964" y="358924"/>
                  <a:pt x="291964" y="316706"/>
                </a:cubicBezTo>
                <a:cubicBezTo>
                  <a:pt x="178817" y="329799"/>
                  <a:pt x="112167" y="339696"/>
                  <a:pt x="92012" y="346398"/>
                </a:cubicBezTo>
                <a:lnTo>
                  <a:pt x="0" y="267221"/>
                </a:lnTo>
                <a:cubicBezTo>
                  <a:pt x="85465" y="267221"/>
                  <a:pt x="182787" y="261164"/>
                  <a:pt x="291964" y="249051"/>
                </a:cubicBezTo>
                <a:lnTo>
                  <a:pt x="291964" y="178147"/>
                </a:lnTo>
                <a:cubicBezTo>
                  <a:pt x="291964" y="122786"/>
                  <a:pt x="280417" y="80336"/>
                  <a:pt x="257324" y="50800"/>
                </a:cubicBezTo>
                <a:lnTo>
                  <a:pt x="279438" y="24743"/>
                </a:lnTo>
                <a:lnTo>
                  <a:pt x="390934" y="99744"/>
                </a:lnTo>
                <a:cubicBezTo>
                  <a:pt x="371140" y="120157"/>
                  <a:pt x="362893" y="148559"/>
                  <a:pt x="366192" y="184952"/>
                </a:cubicBezTo>
                <a:lnTo>
                  <a:pt x="366192" y="237530"/>
                </a:lnTo>
                <a:lnTo>
                  <a:pt x="610371" y="218973"/>
                </a:lnTo>
                <a:cubicBezTo>
                  <a:pt x="619186" y="180982"/>
                  <a:pt x="624405" y="147219"/>
                  <a:pt x="626028" y="117682"/>
                </a:cubicBezTo>
                <a:cubicBezTo>
                  <a:pt x="627652" y="88146"/>
                  <a:pt x="620216" y="58506"/>
                  <a:pt x="603721" y="28763"/>
                </a:cubicBezTo>
                <a:lnTo>
                  <a:pt x="639908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5E5BFDBE-17E3-F148-AF7B-33AA6D4EBA82}"/>
              </a:ext>
            </a:extLst>
          </p:cNvPr>
          <p:cNvSpPr txBox="1"/>
          <p:nvPr/>
        </p:nvSpPr>
        <p:spPr>
          <a:xfrm>
            <a:off x="7969756" y="2640913"/>
            <a:ext cx="1123317" cy="844390"/>
          </a:xfrm>
          <a:custGeom>
            <a:avLst/>
            <a:gdLst/>
            <a:ahLst/>
            <a:cxnLst/>
            <a:rect l="l" t="t" r="r" b="b"/>
            <a:pathLst>
              <a:path w="1123317" h="844390">
                <a:moveTo>
                  <a:pt x="516116" y="0"/>
                </a:moveTo>
                <a:lnTo>
                  <a:pt x="613618" y="83120"/>
                </a:lnTo>
                <a:cubicBezTo>
                  <a:pt x="600061" y="113121"/>
                  <a:pt x="591736" y="142116"/>
                  <a:pt x="588643" y="170106"/>
                </a:cubicBezTo>
                <a:lnTo>
                  <a:pt x="583927" y="197942"/>
                </a:lnTo>
                <a:cubicBezTo>
                  <a:pt x="845529" y="175055"/>
                  <a:pt x="996717" y="156910"/>
                  <a:pt x="1037491" y="143508"/>
                </a:cubicBezTo>
                <a:lnTo>
                  <a:pt x="1123317" y="220829"/>
                </a:lnTo>
                <a:cubicBezTo>
                  <a:pt x="1045068" y="225365"/>
                  <a:pt x="863184" y="242066"/>
                  <a:pt x="577664" y="270933"/>
                </a:cubicBezTo>
                <a:lnTo>
                  <a:pt x="564133" y="405780"/>
                </a:lnTo>
                <a:lnTo>
                  <a:pt x="737718" y="391863"/>
                </a:lnTo>
                <a:lnTo>
                  <a:pt x="779703" y="341449"/>
                </a:lnTo>
                <a:lnTo>
                  <a:pt x="861045" y="417688"/>
                </a:lnTo>
                <a:lnTo>
                  <a:pt x="815580" y="462689"/>
                </a:lnTo>
                <a:lnTo>
                  <a:pt x="791765" y="660011"/>
                </a:lnTo>
                <a:lnTo>
                  <a:pt x="851148" y="720012"/>
                </a:lnTo>
                <a:lnTo>
                  <a:pt x="371140" y="756044"/>
                </a:lnTo>
                <a:cubicBezTo>
                  <a:pt x="377738" y="826045"/>
                  <a:pt x="369181" y="854447"/>
                  <a:pt x="345469" y="841251"/>
                </a:cubicBezTo>
                <a:cubicBezTo>
                  <a:pt x="321758" y="828055"/>
                  <a:pt x="298974" y="800426"/>
                  <a:pt x="277118" y="758363"/>
                </a:cubicBezTo>
                <a:cubicBezTo>
                  <a:pt x="287015" y="740116"/>
                  <a:pt x="291963" y="718414"/>
                  <a:pt x="291963" y="693259"/>
                </a:cubicBezTo>
                <a:lnTo>
                  <a:pt x="287092" y="511555"/>
                </a:lnTo>
                <a:cubicBezTo>
                  <a:pt x="277607" y="460936"/>
                  <a:pt x="267684" y="416940"/>
                  <a:pt x="257323" y="379569"/>
                </a:cubicBezTo>
                <a:lnTo>
                  <a:pt x="289489" y="351346"/>
                </a:lnTo>
                <a:lnTo>
                  <a:pt x="345315" y="425574"/>
                </a:lnTo>
                <a:lnTo>
                  <a:pt x="485884" y="416992"/>
                </a:lnTo>
                <a:lnTo>
                  <a:pt x="504750" y="277118"/>
                </a:lnTo>
                <a:cubicBezTo>
                  <a:pt x="258457" y="300160"/>
                  <a:pt x="115234" y="315006"/>
                  <a:pt x="75078" y="321655"/>
                </a:cubicBezTo>
                <a:lnTo>
                  <a:pt x="0" y="248819"/>
                </a:lnTo>
                <a:cubicBezTo>
                  <a:pt x="101342" y="244695"/>
                  <a:pt x="271447" y="231473"/>
                  <a:pt x="510317" y="209153"/>
                </a:cubicBezTo>
                <a:lnTo>
                  <a:pt x="514647" y="157426"/>
                </a:lnTo>
                <a:cubicBezTo>
                  <a:pt x="521245" y="98662"/>
                  <a:pt x="514647" y="56857"/>
                  <a:pt x="494853" y="32011"/>
                </a:cubicBezTo>
                <a:lnTo>
                  <a:pt x="516116" y="0"/>
                </a:lnTo>
                <a:close/>
                <a:moveTo>
                  <a:pt x="737331" y="460214"/>
                </a:moveTo>
                <a:lnTo>
                  <a:pt x="366191" y="498488"/>
                </a:lnTo>
                <a:lnTo>
                  <a:pt x="370676" y="687847"/>
                </a:lnTo>
                <a:lnTo>
                  <a:pt x="718233" y="664264"/>
                </a:lnTo>
                <a:lnTo>
                  <a:pt x="737331" y="460214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AF09E509-B1DA-D84B-88F8-0A31B668A949}"/>
              </a:ext>
            </a:extLst>
          </p:cNvPr>
          <p:cNvSpPr txBox="1"/>
          <p:nvPr/>
        </p:nvSpPr>
        <p:spPr>
          <a:xfrm>
            <a:off x="8115778" y="4343012"/>
            <a:ext cx="984759" cy="475509"/>
          </a:xfrm>
          <a:custGeom>
            <a:avLst/>
            <a:gdLst/>
            <a:ahLst/>
            <a:cxnLst/>
            <a:rect l="l" t="t" r="r" b="b"/>
            <a:pathLst>
              <a:path w="984759" h="475509">
                <a:moveTo>
                  <a:pt x="639908" y="0"/>
                </a:moveTo>
                <a:lnTo>
                  <a:pt x="737332" y="113816"/>
                </a:lnTo>
                <a:cubicBezTo>
                  <a:pt x="724497" y="113816"/>
                  <a:pt x="714548" y="123726"/>
                  <a:pt x="707486" y="143546"/>
                </a:cubicBezTo>
                <a:cubicBezTo>
                  <a:pt x="700424" y="163366"/>
                  <a:pt x="693878" y="184797"/>
                  <a:pt x="687846" y="207839"/>
                </a:cubicBezTo>
                <a:cubicBezTo>
                  <a:pt x="797075" y="198251"/>
                  <a:pt x="871020" y="186704"/>
                  <a:pt x="909680" y="173199"/>
                </a:cubicBezTo>
                <a:lnTo>
                  <a:pt x="984759" y="257324"/>
                </a:lnTo>
                <a:cubicBezTo>
                  <a:pt x="923005" y="257324"/>
                  <a:pt x="819447" y="265211"/>
                  <a:pt x="674083" y="280984"/>
                </a:cubicBezTo>
                <a:lnTo>
                  <a:pt x="612691" y="460214"/>
                </a:lnTo>
                <a:lnTo>
                  <a:pt x="564133" y="444672"/>
                </a:lnTo>
                <a:lnTo>
                  <a:pt x="603721" y="282067"/>
                </a:lnTo>
                <a:lnTo>
                  <a:pt x="366192" y="310289"/>
                </a:lnTo>
                <a:lnTo>
                  <a:pt x="366192" y="400831"/>
                </a:lnTo>
                <a:cubicBezTo>
                  <a:pt x="366192" y="463513"/>
                  <a:pt x="352583" y="486735"/>
                  <a:pt x="325366" y="470498"/>
                </a:cubicBezTo>
                <a:lnTo>
                  <a:pt x="277118" y="386836"/>
                </a:lnTo>
                <a:cubicBezTo>
                  <a:pt x="287015" y="382300"/>
                  <a:pt x="291964" y="358924"/>
                  <a:pt x="291964" y="316706"/>
                </a:cubicBezTo>
                <a:cubicBezTo>
                  <a:pt x="178817" y="329799"/>
                  <a:pt x="112167" y="339696"/>
                  <a:pt x="92012" y="346398"/>
                </a:cubicBezTo>
                <a:lnTo>
                  <a:pt x="0" y="267221"/>
                </a:lnTo>
                <a:cubicBezTo>
                  <a:pt x="85465" y="267221"/>
                  <a:pt x="182787" y="261164"/>
                  <a:pt x="291964" y="249051"/>
                </a:cubicBezTo>
                <a:lnTo>
                  <a:pt x="291964" y="178147"/>
                </a:lnTo>
                <a:cubicBezTo>
                  <a:pt x="291964" y="122786"/>
                  <a:pt x="280417" y="80336"/>
                  <a:pt x="257324" y="50800"/>
                </a:cubicBezTo>
                <a:lnTo>
                  <a:pt x="279438" y="24743"/>
                </a:lnTo>
                <a:lnTo>
                  <a:pt x="390934" y="99744"/>
                </a:lnTo>
                <a:cubicBezTo>
                  <a:pt x="371140" y="120157"/>
                  <a:pt x="362893" y="148559"/>
                  <a:pt x="366192" y="184952"/>
                </a:cubicBezTo>
                <a:lnTo>
                  <a:pt x="366192" y="237530"/>
                </a:lnTo>
                <a:lnTo>
                  <a:pt x="610371" y="218973"/>
                </a:lnTo>
                <a:cubicBezTo>
                  <a:pt x="619186" y="180982"/>
                  <a:pt x="624405" y="147219"/>
                  <a:pt x="626028" y="117682"/>
                </a:cubicBezTo>
                <a:cubicBezTo>
                  <a:pt x="627652" y="88146"/>
                  <a:pt x="620216" y="58506"/>
                  <a:pt x="603721" y="28763"/>
                </a:cubicBezTo>
                <a:lnTo>
                  <a:pt x="639908" y="0"/>
                </a:lnTo>
                <a:close/>
              </a:path>
            </a:pathLst>
          </a:custGeom>
          <a:solidFill>
            <a:schemeClr val="accent6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C44561F6-FD3B-3847-BE64-86413FDF5C6E}"/>
              </a:ext>
            </a:extLst>
          </p:cNvPr>
          <p:cNvSpPr txBox="1"/>
          <p:nvPr/>
        </p:nvSpPr>
        <p:spPr>
          <a:xfrm>
            <a:off x="8046499" y="4669614"/>
            <a:ext cx="1123317" cy="844390"/>
          </a:xfrm>
          <a:custGeom>
            <a:avLst/>
            <a:gdLst/>
            <a:ahLst/>
            <a:cxnLst/>
            <a:rect l="l" t="t" r="r" b="b"/>
            <a:pathLst>
              <a:path w="1123317" h="844390">
                <a:moveTo>
                  <a:pt x="516116" y="0"/>
                </a:moveTo>
                <a:lnTo>
                  <a:pt x="613618" y="83120"/>
                </a:lnTo>
                <a:cubicBezTo>
                  <a:pt x="600061" y="113121"/>
                  <a:pt x="591736" y="142116"/>
                  <a:pt x="588643" y="170106"/>
                </a:cubicBezTo>
                <a:lnTo>
                  <a:pt x="583927" y="197942"/>
                </a:lnTo>
                <a:cubicBezTo>
                  <a:pt x="845529" y="175055"/>
                  <a:pt x="996717" y="156910"/>
                  <a:pt x="1037491" y="143508"/>
                </a:cubicBezTo>
                <a:lnTo>
                  <a:pt x="1123317" y="220829"/>
                </a:lnTo>
                <a:cubicBezTo>
                  <a:pt x="1045069" y="225365"/>
                  <a:pt x="863184" y="242066"/>
                  <a:pt x="577664" y="270933"/>
                </a:cubicBezTo>
                <a:lnTo>
                  <a:pt x="564133" y="405780"/>
                </a:lnTo>
                <a:lnTo>
                  <a:pt x="737718" y="391863"/>
                </a:lnTo>
                <a:lnTo>
                  <a:pt x="779703" y="341449"/>
                </a:lnTo>
                <a:lnTo>
                  <a:pt x="861045" y="417688"/>
                </a:lnTo>
                <a:lnTo>
                  <a:pt x="815580" y="462689"/>
                </a:lnTo>
                <a:lnTo>
                  <a:pt x="791765" y="660011"/>
                </a:lnTo>
                <a:lnTo>
                  <a:pt x="851148" y="720012"/>
                </a:lnTo>
                <a:lnTo>
                  <a:pt x="371140" y="756044"/>
                </a:lnTo>
                <a:cubicBezTo>
                  <a:pt x="377738" y="826045"/>
                  <a:pt x="369181" y="854447"/>
                  <a:pt x="345469" y="841251"/>
                </a:cubicBezTo>
                <a:cubicBezTo>
                  <a:pt x="321758" y="828055"/>
                  <a:pt x="298974" y="800426"/>
                  <a:pt x="277118" y="758363"/>
                </a:cubicBezTo>
                <a:cubicBezTo>
                  <a:pt x="287015" y="740116"/>
                  <a:pt x="291963" y="718414"/>
                  <a:pt x="291963" y="693259"/>
                </a:cubicBezTo>
                <a:lnTo>
                  <a:pt x="287092" y="511555"/>
                </a:lnTo>
                <a:cubicBezTo>
                  <a:pt x="277607" y="460936"/>
                  <a:pt x="267684" y="416940"/>
                  <a:pt x="257323" y="379569"/>
                </a:cubicBezTo>
                <a:lnTo>
                  <a:pt x="289489" y="351346"/>
                </a:lnTo>
                <a:lnTo>
                  <a:pt x="345315" y="425574"/>
                </a:lnTo>
                <a:lnTo>
                  <a:pt x="485884" y="416992"/>
                </a:lnTo>
                <a:lnTo>
                  <a:pt x="504750" y="277118"/>
                </a:lnTo>
                <a:cubicBezTo>
                  <a:pt x="258457" y="300160"/>
                  <a:pt x="115233" y="315006"/>
                  <a:pt x="75078" y="321655"/>
                </a:cubicBezTo>
                <a:lnTo>
                  <a:pt x="0" y="248819"/>
                </a:lnTo>
                <a:cubicBezTo>
                  <a:pt x="101342" y="244695"/>
                  <a:pt x="271447" y="231473"/>
                  <a:pt x="510317" y="209153"/>
                </a:cubicBezTo>
                <a:lnTo>
                  <a:pt x="514647" y="157426"/>
                </a:lnTo>
                <a:cubicBezTo>
                  <a:pt x="521245" y="98662"/>
                  <a:pt x="514647" y="56857"/>
                  <a:pt x="494853" y="32011"/>
                </a:cubicBezTo>
                <a:lnTo>
                  <a:pt x="516116" y="0"/>
                </a:lnTo>
                <a:close/>
                <a:moveTo>
                  <a:pt x="737331" y="460214"/>
                </a:moveTo>
                <a:lnTo>
                  <a:pt x="366191" y="498488"/>
                </a:lnTo>
                <a:lnTo>
                  <a:pt x="370676" y="687847"/>
                </a:lnTo>
                <a:lnTo>
                  <a:pt x="718233" y="664264"/>
                </a:lnTo>
                <a:lnTo>
                  <a:pt x="737331" y="460214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B0AC124E-8D5D-7543-8219-3DE68D887F42}"/>
              </a:ext>
            </a:extLst>
          </p:cNvPr>
          <p:cNvSpPr txBox="1"/>
          <p:nvPr/>
        </p:nvSpPr>
        <p:spPr>
          <a:xfrm>
            <a:off x="960238" y="2350470"/>
            <a:ext cx="524545" cy="1118369"/>
          </a:xfrm>
          <a:custGeom>
            <a:avLst/>
            <a:gdLst/>
            <a:ahLst/>
            <a:cxnLst/>
            <a:rect l="l" t="t" r="r" b="b"/>
            <a:pathLst>
              <a:path w="524545" h="1118369">
                <a:moveTo>
                  <a:pt x="303485" y="0"/>
                </a:moveTo>
                <a:lnTo>
                  <a:pt x="390934" y="98970"/>
                </a:lnTo>
                <a:cubicBezTo>
                  <a:pt x="375573" y="98970"/>
                  <a:pt x="364310" y="112617"/>
                  <a:pt x="357145" y="139912"/>
                </a:cubicBezTo>
                <a:cubicBezTo>
                  <a:pt x="349980" y="167206"/>
                  <a:pt x="328253" y="242632"/>
                  <a:pt x="291964" y="366191"/>
                </a:cubicBezTo>
                <a:lnTo>
                  <a:pt x="412816" y="352892"/>
                </a:lnTo>
                <a:cubicBezTo>
                  <a:pt x="424621" y="313407"/>
                  <a:pt x="423925" y="277968"/>
                  <a:pt x="410729" y="246576"/>
                </a:cubicBezTo>
                <a:lnTo>
                  <a:pt x="434389" y="222684"/>
                </a:lnTo>
                <a:lnTo>
                  <a:pt x="524545" y="316706"/>
                </a:lnTo>
                <a:cubicBezTo>
                  <a:pt x="511297" y="310108"/>
                  <a:pt x="497972" y="339709"/>
                  <a:pt x="484570" y="405509"/>
                </a:cubicBezTo>
                <a:cubicBezTo>
                  <a:pt x="471168" y="471309"/>
                  <a:pt x="454557" y="537251"/>
                  <a:pt x="434737" y="603334"/>
                </a:cubicBezTo>
                <a:cubicBezTo>
                  <a:pt x="414917" y="669418"/>
                  <a:pt x="392069" y="728414"/>
                  <a:pt x="366192" y="780322"/>
                </a:cubicBezTo>
                <a:cubicBezTo>
                  <a:pt x="395161" y="801714"/>
                  <a:pt x="434750" y="830812"/>
                  <a:pt x="484957" y="867617"/>
                </a:cubicBezTo>
                <a:cubicBezTo>
                  <a:pt x="484957" y="900298"/>
                  <a:pt x="479286" y="936046"/>
                  <a:pt x="467946" y="974861"/>
                </a:cubicBezTo>
                <a:cubicBezTo>
                  <a:pt x="416450" y="922901"/>
                  <a:pt x="370264" y="880014"/>
                  <a:pt x="329387" y="846199"/>
                </a:cubicBezTo>
                <a:cubicBezTo>
                  <a:pt x="248406" y="955943"/>
                  <a:pt x="148869" y="1046666"/>
                  <a:pt x="30774" y="1118369"/>
                </a:cubicBezTo>
                <a:lnTo>
                  <a:pt x="4949" y="1083188"/>
                </a:lnTo>
                <a:cubicBezTo>
                  <a:pt x="105466" y="1010764"/>
                  <a:pt x="194539" y="917025"/>
                  <a:pt x="272170" y="801972"/>
                </a:cubicBezTo>
                <a:cubicBezTo>
                  <a:pt x="221035" y="770837"/>
                  <a:pt x="169900" y="740089"/>
                  <a:pt x="118765" y="709728"/>
                </a:cubicBezTo>
                <a:cubicBezTo>
                  <a:pt x="148766" y="620809"/>
                  <a:pt x="176807" y="534338"/>
                  <a:pt x="202890" y="450316"/>
                </a:cubicBezTo>
                <a:cubicBezTo>
                  <a:pt x="131703" y="462997"/>
                  <a:pt x="90569" y="472894"/>
                  <a:pt x="79486" y="480008"/>
                </a:cubicBezTo>
                <a:lnTo>
                  <a:pt x="0" y="390934"/>
                </a:lnTo>
                <a:cubicBezTo>
                  <a:pt x="55001" y="397532"/>
                  <a:pt x="126600" y="393228"/>
                  <a:pt x="214798" y="378021"/>
                </a:cubicBezTo>
                <a:cubicBezTo>
                  <a:pt x="233251" y="313536"/>
                  <a:pt x="251551" y="242813"/>
                  <a:pt x="269695" y="165853"/>
                </a:cubicBezTo>
                <a:cubicBezTo>
                  <a:pt x="287840" y="88893"/>
                  <a:pt x="288665" y="42243"/>
                  <a:pt x="272170" y="25902"/>
                </a:cubicBezTo>
                <a:lnTo>
                  <a:pt x="303485" y="0"/>
                </a:lnTo>
                <a:close/>
                <a:moveTo>
                  <a:pt x="405780" y="420625"/>
                </a:moveTo>
                <a:lnTo>
                  <a:pt x="278587" y="439182"/>
                </a:lnTo>
                <a:lnTo>
                  <a:pt x="202890" y="684908"/>
                </a:lnTo>
                <a:cubicBezTo>
                  <a:pt x="242014" y="708310"/>
                  <a:pt x="274128" y="727434"/>
                  <a:pt x="299232" y="742280"/>
                </a:cubicBezTo>
                <a:cubicBezTo>
                  <a:pt x="324129" y="688516"/>
                  <a:pt x="345702" y="630925"/>
                  <a:pt x="363950" y="569506"/>
                </a:cubicBezTo>
                <a:cubicBezTo>
                  <a:pt x="382197" y="508088"/>
                  <a:pt x="396141" y="458461"/>
                  <a:pt x="405780" y="420625"/>
                </a:cubicBez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68" name="TextBox 67">
            <a:extLst>
              <a:ext uri="{FF2B5EF4-FFF2-40B4-BE49-F238E27FC236}">
                <a16:creationId xmlns:a16="http://schemas.microsoft.com/office/drawing/2014/main" id="{2335F2BB-837C-6A46-A621-47CF03B0D5CE}"/>
              </a:ext>
            </a:extLst>
          </p:cNvPr>
          <p:cNvSpPr txBox="1"/>
          <p:nvPr/>
        </p:nvSpPr>
        <p:spPr>
          <a:xfrm>
            <a:off x="1395709" y="2390058"/>
            <a:ext cx="668053" cy="1138163"/>
          </a:xfrm>
          <a:custGeom>
            <a:avLst/>
            <a:gdLst/>
            <a:ahLst/>
            <a:cxnLst/>
            <a:rect l="l" t="t" r="r" b="b"/>
            <a:pathLst>
              <a:path w="668053" h="1138163">
                <a:moveTo>
                  <a:pt x="451477" y="0"/>
                </a:moveTo>
                <a:lnTo>
                  <a:pt x="534442" y="64640"/>
                </a:lnTo>
                <a:lnTo>
                  <a:pt x="494003" y="115363"/>
                </a:lnTo>
                <a:lnTo>
                  <a:pt x="440420" y="504750"/>
                </a:lnTo>
                <a:lnTo>
                  <a:pt x="554545" y="495859"/>
                </a:lnTo>
                <a:lnTo>
                  <a:pt x="596531" y="445368"/>
                </a:lnTo>
                <a:lnTo>
                  <a:pt x="668053" y="510472"/>
                </a:lnTo>
                <a:lnTo>
                  <a:pt x="637124" y="551143"/>
                </a:lnTo>
                <a:cubicBezTo>
                  <a:pt x="574443" y="884602"/>
                  <a:pt x="514751" y="1080275"/>
                  <a:pt x="458049" y="1138163"/>
                </a:cubicBezTo>
                <a:cubicBezTo>
                  <a:pt x="425110" y="1091513"/>
                  <a:pt x="356552" y="1016692"/>
                  <a:pt x="252376" y="913701"/>
                </a:cubicBezTo>
                <a:lnTo>
                  <a:pt x="272402" y="880839"/>
                </a:lnTo>
                <a:lnTo>
                  <a:pt x="447301" y="1004553"/>
                </a:lnTo>
                <a:cubicBezTo>
                  <a:pt x="466451" y="951639"/>
                  <a:pt x="484937" y="888893"/>
                  <a:pt x="502760" y="816315"/>
                </a:cubicBezTo>
                <a:lnTo>
                  <a:pt x="515728" y="761204"/>
                </a:lnTo>
                <a:lnTo>
                  <a:pt x="467912" y="766238"/>
                </a:lnTo>
                <a:cubicBezTo>
                  <a:pt x="404867" y="773211"/>
                  <a:pt x="337429" y="781656"/>
                  <a:pt x="265597" y="791572"/>
                </a:cubicBezTo>
                <a:cubicBezTo>
                  <a:pt x="169823" y="804794"/>
                  <a:pt x="106471" y="816405"/>
                  <a:pt x="75543" y="826405"/>
                </a:cubicBezTo>
                <a:lnTo>
                  <a:pt x="0" y="737332"/>
                </a:lnTo>
                <a:cubicBezTo>
                  <a:pt x="26753" y="740631"/>
                  <a:pt x="105865" y="734973"/>
                  <a:pt x="237337" y="720360"/>
                </a:cubicBezTo>
                <a:cubicBezTo>
                  <a:pt x="368808" y="705746"/>
                  <a:pt x="447920" y="691609"/>
                  <a:pt x="474673" y="677949"/>
                </a:cubicBezTo>
                <a:lnTo>
                  <a:pt x="519345" y="744611"/>
                </a:lnTo>
                <a:lnTo>
                  <a:pt x="528996" y="700073"/>
                </a:lnTo>
                <a:cubicBezTo>
                  <a:pt x="537575" y="658867"/>
                  <a:pt x="545989" y="615203"/>
                  <a:pt x="554236" y="569081"/>
                </a:cubicBezTo>
                <a:lnTo>
                  <a:pt x="180003" y="608128"/>
                </a:lnTo>
                <a:lnTo>
                  <a:pt x="136394" y="643309"/>
                </a:lnTo>
                <a:lnTo>
                  <a:pt x="79177" y="561891"/>
                </a:lnTo>
                <a:lnTo>
                  <a:pt x="109719" y="544107"/>
                </a:lnTo>
                <a:cubicBezTo>
                  <a:pt x="148740" y="337815"/>
                  <a:pt x="156704" y="224694"/>
                  <a:pt x="133611" y="204745"/>
                </a:cubicBezTo>
                <a:lnTo>
                  <a:pt x="164075" y="178147"/>
                </a:lnTo>
                <a:lnTo>
                  <a:pt x="247427" y="251911"/>
                </a:lnTo>
                <a:cubicBezTo>
                  <a:pt x="239540" y="259025"/>
                  <a:pt x="231138" y="284927"/>
                  <a:pt x="222220" y="329619"/>
                </a:cubicBezTo>
                <a:cubicBezTo>
                  <a:pt x="212581" y="377661"/>
                  <a:pt x="201189" y="444286"/>
                  <a:pt x="188045" y="529493"/>
                </a:cubicBezTo>
                <a:lnTo>
                  <a:pt x="362171" y="516039"/>
                </a:lnTo>
                <a:lnTo>
                  <a:pt x="415677" y="128662"/>
                </a:lnTo>
                <a:cubicBezTo>
                  <a:pt x="256345" y="145002"/>
                  <a:pt x="154023" y="158198"/>
                  <a:pt x="108713" y="168250"/>
                </a:cubicBezTo>
                <a:lnTo>
                  <a:pt x="44537" y="79176"/>
                </a:lnTo>
                <a:cubicBezTo>
                  <a:pt x="106548" y="85826"/>
                  <a:pt x="228535" y="77991"/>
                  <a:pt x="410497" y="55671"/>
                </a:cubicBezTo>
                <a:lnTo>
                  <a:pt x="451477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3F827B3A-D183-B543-840D-5A6252CF5458}"/>
              </a:ext>
            </a:extLst>
          </p:cNvPr>
          <p:cNvSpPr txBox="1"/>
          <p:nvPr/>
        </p:nvSpPr>
        <p:spPr>
          <a:xfrm>
            <a:off x="971263" y="4156952"/>
            <a:ext cx="524545" cy="1118369"/>
          </a:xfrm>
          <a:custGeom>
            <a:avLst/>
            <a:gdLst/>
            <a:ahLst/>
            <a:cxnLst/>
            <a:rect l="l" t="t" r="r" b="b"/>
            <a:pathLst>
              <a:path w="524545" h="1118369">
                <a:moveTo>
                  <a:pt x="303485" y="0"/>
                </a:moveTo>
                <a:lnTo>
                  <a:pt x="390934" y="98970"/>
                </a:lnTo>
                <a:cubicBezTo>
                  <a:pt x="375573" y="98970"/>
                  <a:pt x="364310" y="112617"/>
                  <a:pt x="357145" y="139912"/>
                </a:cubicBezTo>
                <a:cubicBezTo>
                  <a:pt x="349980" y="167206"/>
                  <a:pt x="328253" y="242632"/>
                  <a:pt x="291964" y="366191"/>
                </a:cubicBezTo>
                <a:lnTo>
                  <a:pt x="412816" y="352892"/>
                </a:lnTo>
                <a:cubicBezTo>
                  <a:pt x="424621" y="313407"/>
                  <a:pt x="423925" y="277968"/>
                  <a:pt x="410729" y="246576"/>
                </a:cubicBezTo>
                <a:lnTo>
                  <a:pt x="434389" y="222684"/>
                </a:lnTo>
                <a:lnTo>
                  <a:pt x="524545" y="316706"/>
                </a:lnTo>
                <a:cubicBezTo>
                  <a:pt x="511297" y="310108"/>
                  <a:pt x="497972" y="339709"/>
                  <a:pt x="484570" y="405509"/>
                </a:cubicBezTo>
                <a:cubicBezTo>
                  <a:pt x="471168" y="471309"/>
                  <a:pt x="454557" y="537251"/>
                  <a:pt x="434737" y="603334"/>
                </a:cubicBezTo>
                <a:cubicBezTo>
                  <a:pt x="414917" y="669418"/>
                  <a:pt x="392069" y="728414"/>
                  <a:pt x="366192" y="780322"/>
                </a:cubicBezTo>
                <a:cubicBezTo>
                  <a:pt x="395161" y="801714"/>
                  <a:pt x="434750" y="830812"/>
                  <a:pt x="484957" y="867617"/>
                </a:cubicBezTo>
                <a:cubicBezTo>
                  <a:pt x="484957" y="900298"/>
                  <a:pt x="479286" y="936046"/>
                  <a:pt x="467946" y="974861"/>
                </a:cubicBezTo>
                <a:cubicBezTo>
                  <a:pt x="416450" y="922901"/>
                  <a:pt x="370264" y="880014"/>
                  <a:pt x="329387" y="846199"/>
                </a:cubicBezTo>
                <a:cubicBezTo>
                  <a:pt x="248406" y="955943"/>
                  <a:pt x="148869" y="1046666"/>
                  <a:pt x="30774" y="1118369"/>
                </a:cubicBezTo>
                <a:lnTo>
                  <a:pt x="4949" y="1083188"/>
                </a:lnTo>
                <a:cubicBezTo>
                  <a:pt x="105466" y="1010764"/>
                  <a:pt x="194539" y="917025"/>
                  <a:pt x="272170" y="801972"/>
                </a:cubicBezTo>
                <a:cubicBezTo>
                  <a:pt x="221035" y="770837"/>
                  <a:pt x="169900" y="740089"/>
                  <a:pt x="118765" y="709728"/>
                </a:cubicBezTo>
                <a:cubicBezTo>
                  <a:pt x="148766" y="620809"/>
                  <a:pt x="176807" y="534338"/>
                  <a:pt x="202890" y="450316"/>
                </a:cubicBezTo>
                <a:cubicBezTo>
                  <a:pt x="131703" y="462997"/>
                  <a:pt x="90569" y="472894"/>
                  <a:pt x="79486" y="480008"/>
                </a:cubicBezTo>
                <a:lnTo>
                  <a:pt x="0" y="390934"/>
                </a:lnTo>
                <a:cubicBezTo>
                  <a:pt x="55001" y="397532"/>
                  <a:pt x="126600" y="393228"/>
                  <a:pt x="214798" y="378021"/>
                </a:cubicBezTo>
                <a:cubicBezTo>
                  <a:pt x="233251" y="313536"/>
                  <a:pt x="251551" y="242813"/>
                  <a:pt x="269695" y="165853"/>
                </a:cubicBezTo>
                <a:cubicBezTo>
                  <a:pt x="287840" y="88893"/>
                  <a:pt x="288665" y="42243"/>
                  <a:pt x="272170" y="25902"/>
                </a:cubicBezTo>
                <a:lnTo>
                  <a:pt x="303485" y="0"/>
                </a:lnTo>
                <a:close/>
                <a:moveTo>
                  <a:pt x="405780" y="420625"/>
                </a:moveTo>
                <a:lnTo>
                  <a:pt x="278587" y="439182"/>
                </a:lnTo>
                <a:lnTo>
                  <a:pt x="202890" y="684908"/>
                </a:lnTo>
                <a:cubicBezTo>
                  <a:pt x="242014" y="708310"/>
                  <a:pt x="274128" y="727434"/>
                  <a:pt x="299232" y="742280"/>
                </a:cubicBezTo>
                <a:cubicBezTo>
                  <a:pt x="324129" y="688516"/>
                  <a:pt x="345702" y="630925"/>
                  <a:pt x="363950" y="569506"/>
                </a:cubicBezTo>
                <a:cubicBezTo>
                  <a:pt x="382197" y="508088"/>
                  <a:pt x="396141" y="458461"/>
                  <a:pt x="405780" y="420625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40A991DF-5AFD-3B46-A0FF-7E547A4F494B}"/>
              </a:ext>
            </a:extLst>
          </p:cNvPr>
          <p:cNvSpPr txBox="1"/>
          <p:nvPr/>
        </p:nvSpPr>
        <p:spPr>
          <a:xfrm>
            <a:off x="1406734" y="4196540"/>
            <a:ext cx="668053" cy="1138163"/>
          </a:xfrm>
          <a:custGeom>
            <a:avLst/>
            <a:gdLst/>
            <a:ahLst/>
            <a:cxnLst/>
            <a:rect l="l" t="t" r="r" b="b"/>
            <a:pathLst>
              <a:path w="668053" h="1138163">
                <a:moveTo>
                  <a:pt x="451477" y="0"/>
                </a:moveTo>
                <a:lnTo>
                  <a:pt x="534442" y="64640"/>
                </a:lnTo>
                <a:lnTo>
                  <a:pt x="494003" y="115363"/>
                </a:lnTo>
                <a:lnTo>
                  <a:pt x="440420" y="504751"/>
                </a:lnTo>
                <a:lnTo>
                  <a:pt x="554545" y="495859"/>
                </a:lnTo>
                <a:lnTo>
                  <a:pt x="596531" y="445368"/>
                </a:lnTo>
                <a:lnTo>
                  <a:pt x="668053" y="510472"/>
                </a:lnTo>
                <a:lnTo>
                  <a:pt x="637124" y="551143"/>
                </a:lnTo>
                <a:cubicBezTo>
                  <a:pt x="574443" y="884602"/>
                  <a:pt x="514751" y="1080275"/>
                  <a:pt x="458049" y="1138163"/>
                </a:cubicBezTo>
                <a:cubicBezTo>
                  <a:pt x="425110" y="1091513"/>
                  <a:pt x="356552" y="1016692"/>
                  <a:pt x="252376" y="913701"/>
                </a:cubicBezTo>
                <a:lnTo>
                  <a:pt x="272402" y="880839"/>
                </a:lnTo>
                <a:lnTo>
                  <a:pt x="447301" y="1004553"/>
                </a:lnTo>
                <a:cubicBezTo>
                  <a:pt x="466451" y="951639"/>
                  <a:pt x="484937" y="888893"/>
                  <a:pt x="502760" y="816315"/>
                </a:cubicBezTo>
                <a:lnTo>
                  <a:pt x="515728" y="761204"/>
                </a:lnTo>
                <a:lnTo>
                  <a:pt x="467912" y="766238"/>
                </a:lnTo>
                <a:cubicBezTo>
                  <a:pt x="404867" y="773211"/>
                  <a:pt x="337429" y="781656"/>
                  <a:pt x="265597" y="791572"/>
                </a:cubicBezTo>
                <a:cubicBezTo>
                  <a:pt x="169823" y="804794"/>
                  <a:pt x="106471" y="816405"/>
                  <a:pt x="75543" y="826405"/>
                </a:cubicBezTo>
                <a:lnTo>
                  <a:pt x="0" y="737332"/>
                </a:lnTo>
                <a:cubicBezTo>
                  <a:pt x="26753" y="740631"/>
                  <a:pt x="105865" y="734973"/>
                  <a:pt x="237337" y="720360"/>
                </a:cubicBezTo>
                <a:cubicBezTo>
                  <a:pt x="368808" y="705746"/>
                  <a:pt x="447920" y="691609"/>
                  <a:pt x="474673" y="677949"/>
                </a:cubicBezTo>
                <a:lnTo>
                  <a:pt x="519345" y="744611"/>
                </a:lnTo>
                <a:lnTo>
                  <a:pt x="528996" y="700073"/>
                </a:lnTo>
                <a:cubicBezTo>
                  <a:pt x="537575" y="658867"/>
                  <a:pt x="545989" y="615203"/>
                  <a:pt x="554236" y="569081"/>
                </a:cubicBezTo>
                <a:lnTo>
                  <a:pt x="180003" y="608129"/>
                </a:lnTo>
                <a:lnTo>
                  <a:pt x="136394" y="643310"/>
                </a:lnTo>
                <a:lnTo>
                  <a:pt x="79177" y="561891"/>
                </a:lnTo>
                <a:lnTo>
                  <a:pt x="109719" y="544107"/>
                </a:lnTo>
                <a:cubicBezTo>
                  <a:pt x="148740" y="337815"/>
                  <a:pt x="156704" y="224694"/>
                  <a:pt x="133611" y="204746"/>
                </a:cubicBezTo>
                <a:lnTo>
                  <a:pt x="164075" y="178147"/>
                </a:lnTo>
                <a:lnTo>
                  <a:pt x="247427" y="251911"/>
                </a:lnTo>
                <a:cubicBezTo>
                  <a:pt x="239540" y="259025"/>
                  <a:pt x="231138" y="284927"/>
                  <a:pt x="222220" y="329619"/>
                </a:cubicBezTo>
                <a:cubicBezTo>
                  <a:pt x="212581" y="377661"/>
                  <a:pt x="201189" y="444286"/>
                  <a:pt x="188045" y="529493"/>
                </a:cubicBezTo>
                <a:lnTo>
                  <a:pt x="362171" y="516039"/>
                </a:lnTo>
                <a:lnTo>
                  <a:pt x="415677" y="128662"/>
                </a:lnTo>
                <a:cubicBezTo>
                  <a:pt x="256345" y="145002"/>
                  <a:pt x="154023" y="158198"/>
                  <a:pt x="108713" y="168250"/>
                </a:cubicBezTo>
                <a:lnTo>
                  <a:pt x="44537" y="79176"/>
                </a:lnTo>
                <a:cubicBezTo>
                  <a:pt x="106548" y="85826"/>
                  <a:pt x="228535" y="77991"/>
                  <a:pt x="410497" y="55671"/>
                </a:cubicBezTo>
                <a:lnTo>
                  <a:pt x="451477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9" name="TextBox 88">
            <a:extLst>
              <a:ext uri="{FF2B5EF4-FFF2-40B4-BE49-F238E27FC236}">
                <a16:creationId xmlns:a16="http://schemas.microsoft.com/office/drawing/2014/main" id="{3EF0EB55-60CC-8943-B44F-3B8A0273CC0D}"/>
              </a:ext>
            </a:extLst>
          </p:cNvPr>
          <p:cNvSpPr txBox="1"/>
          <p:nvPr/>
        </p:nvSpPr>
        <p:spPr>
          <a:xfrm>
            <a:off x="5956260" y="2305311"/>
            <a:ext cx="727434" cy="1113420"/>
          </a:xfrm>
          <a:custGeom>
            <a:avLst/>
            <a:gdLst/>
            <a:ahLst/>
            <a:cxnLst/>
            <a:rect l="l" t="t" r="r" b="b"/>
            <a:pathLst>
              <a:path w="727434" h="1113420">
                <a:moveTo>
                  <a:pt x="340830" y="0"/>
                </a:moveTo>
                <a:lnTo>
                  <a:pt x="440419" y="96651"/>
                </a:lnTo>
                <a:cubicBezTo>
                  <a:pt x="423924" y="112734"/>
                  <a:pt x="415676" y="143198"/>
                  <a:pt x="415676" y="188044"/>
                </a:cubicBezTo>
                <a:lnTo>
                  <a:pt x="415676" y="415677"/>
                </a:lnTo>
                <a:cubicBezTo>
                  <a:pt x="515111" y="409337"/>
                  <a:pt x="577767" y="401089"/>
                  <a:pt x="603643" y="390934"/>
                </a:cubicBezTo>
                <a:lnTo>
                  <a:pt x="668052" y="475059"/>
                </a:lnTo>
                <a:cubicBezTo>
                  <a:pt x="622484" y="475059"/>
                  <a:pt x="538359" y="479673"/>
                  <a:pt x="415676" y="488900"/>
                </a:cubicBezTo>
                <a:lnTo>
                  <a:pt x="415676" y="673001"/>
                </a:lnTo>
                <a:cubicBezTo>
                  <a:pt x="508565" y="666712"/>
                  <a:pt x="571426" y="658464"/>
                  <a:pt x="604262" y="648258"/>
                </a:cubicBezTo>
                <a:lnTo>
                  <a:pt x="673000" y="737332"/>
                </a:lnTo>
                <a:cubicBezTo>
                  <a:pt x="607071" y="734033"/>
                  <a:pt x="521297" y="736945"/>
                  <a:pt x="415676" y="746069"/>
                </a:cubicBezTo>
                <a:lnTo>
                  <a:pt x="415676" y="1009501"/>
                </a:lnTo>
                <a:cubicBezTo>
                  <a:pt x="531915" y="1006408"/>
                  <a:pt x="609056" y="998161"/>
                  <a:pt x="647098" y="984759"/>
                </a:cubicBezTo>
                <a:lnTo>
                  <a:pt x="727434" y="1068884"/>
                </a:lnTo>
                <a:cubicBezTo>
                  <a:pt x="681866" y="1068884"/>
                  <a:pt x="568578" y="1074631"/>
                  <a:pt x="387570" y="1086126"/>
                </a:cubicBezTo>
                <a:cubicBezTo>
                  <a:pt x="206562" y="1097621"/>
                  <a:pt x="97115" y="1106719"/>
                  <a:pt x="59227" y="1113420"/>
                </a:cubicBezTo>
                <a:lnTo>
                  <a:pt x="0" y="1039192"/>
                </a:lnTo>
                <a:cubicBezTo>
                  <a:pt x="63300" y="1039192"/>
                  <a:pt x="177116" y="1032981"/>
                  <a:pt x="341448" y="1020558"/>
                </a:cubicBezTo>
                <a:lnTo>
                  <a:pt x="341448" y="752177"/>
                </a:lnTo>
                <a:cubicBezTo>
                  <a:pt x="281087" y="758672"/>
                  <a:pt x="236833" y="766920"/>
                  <a:pt x="208688" y="776920"/>
                </a:cubicBezTo>
                <a:lnTo>
                  <a:pt x="143507" y="687846"/>
                </a:lnTo>
                <a:cubicBezTo>
                  <a:pt x="202219" y="694496"/>
                  <a:pt x="268200" y="693413"/>
                  <a:pt x="341448" y="684599"/>
                </a:cubicBezTo>
                <a:lnTo>
                  <a:pt x="341448" y="494854"/>
                </a:lnTo>
                <a:cubicBezTo>
                  <a:pt x="290623" y="498049"/>
                  <a:pt x="250313" y="504648"/>
                  <a:pt x="220519" y="514648"/>
                </a:cubicBezTo>
                <a:lnTo>
                  <a:pt x="185492" y="484956"/>
                </a:lnTo>
                <a:cubicBezTo>
                  <a:pt x="156523" y="568566"/>
                  <a:pt x="117734" y="644444"/>
                  <a:pt x="69125" y="712589"/>
                </a:cubicBezTo>
                <a:lnTo>
                  <a:pt x="29691" y="695192"/>
                </a:lnTo>
                <a:cubicBezTo>
                  <a:pt x="89125" y="564004"/>
                  <a:pt x="129551" y="450549"/>
                  <a:pt x="150969" y="354825"/>
                </a:cubicBezTo>
                <a:cubicBezTo>
                  <a:pt x="172386" y="259102"/>
                  <a:pt x="176497" y="200313"/>
                  <a:pt x="163301" y="178456"/>
                </a:cubicBezTo>
                <a:lnTo>
                  <a:pt x="193534" y="148456"/>
                </a:lnTo>
                <a:lnTo>
                  <a:pt x="282066" y="250674"/>
                </a:lnTo>
                <a:cubicBezTo>
                  <a:pt x="264282" y="267375"/>
                  <a:pt x="252259" y="286706"/>
                  <a:pt x="245996" y="308665"/>
                </a:cubicBezTo>
                <a:cubicBezTo>
                  <a:pt x="239733" y="330624"/>
                  <a:pt x="223714" y="371243"/>
                  <a:pt x="197941" y="430523"/>
                </a:cubicBezTo>
                <a:lnTo>
                  <a:pt x="341448" y="426502"/>
                </a:lnTo>
                <a:lnTo>
                  <a:pt x="341448" y="227323"/>
                </a:lnTo>
                <a:cubicBezTo>
                  <a:pt x="344747" y="128714"/>
                  <a:pt x="334850" y="63094"/>
                  <a:pt x="311757" y="30464"/>
                </a:cubicBezTo>
                <a:lnTo>
                  <a:pt x="340830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8" name="TextBox 87">
            <a:extLst>
              <a:ext uri="{FF2B5EF4-FFF2-40B4-BE49-F238E27FC236}">
                <a16:creationId xmlns:a16="http://schemas.microsoft.com/office/drawing/2014/main" id="{55C6BDEC-E782-4F44-8B89-95B7EE389603}"/>
              </a:ext>
            </a:extLst>
          </p:cNvPr>
          <p:cNvSpPr txBox="1"/>
          <p:nvPr/>
        </p:nvSpPr>
        <p:spPr>
          <a:xfrm>
            <a:off x="5555429" y="2315209"/>
            <a:ext cx="484957" cy="1172803"/>
          </a:xfrm>
          <a:custGeom>
            <a:avLst/>
            <a:gdLst/>
            <a:ahLst/>
            <a:cxnLst/>
            <a:rect l="l" t="t" r="r" b="b"/>
            <a:pathLst>
              <a:path w="484957" h="1172803">
                <a:moveTo>
                  <a:pt x="269773" y="0"/>
                </a:moveTo>
                <a:lnTo>
                  <a:pt x="361243" y="96187"/>
                </a:lnTo>
                <a:cubicBezTo>
                  <a:pt x="346862" y="113301"/>
                  <a:pt x="335019" y="139564"/>
                  <a:pt x="325714" y="174977"/>
                </a:cubicBezTo>
                <a:cubicBezTo>
                  <a:pt x="316410" y="210390"/>
                  <a:pt x="298562" y="279077"/>
                  <a:pt x="272170" y="381037"/>
                </a:cubicBezTo>
                <a:lnTo>
                  <a:pt x="377094" y="372687"/>
                </a:lnTo>
                <a:cubicBezTo>
                  <a:pt x="386321" y="310314"/>
                  <a:pt x="384337" y="261628"/>
                  <a:pt x="371140" y="226627"/>
                </a:cubicBezTo>
                <a:lnTo>
                  <a:pt x="396115" y="202890"/>
                </a:lnTo>
                <a:lnTo>
                  <a:pt x="484957" y="297531"/>
                </a:lnTo>
                <a:cubicBezTo>
                  <a:pt x="471245" y="320675"/>
                  <a:pt x="460369" y="356359"/>
                  <a:pt x="452327" y="404581"/>
                </a:cubicBezTo>
                <a:cubicBezTo>
                  <a:pt x="444286" y="452804"/>
                  <a:pt x="431889" y="514596"/>
                  <a:pt x="415136" y="589958"/>
                </a:cubicBezTo>
                <a:cubicBezTo>
                  <a:pt x="398383" y="665320"/>
                  <a:pt x="375470" y="733956"/>
                  <a:pt x="346398" y="795864"/>
                </a:cubicBezTo>
                <a:cubicBezTo>
                  <a:pt x="389801" y="835040"/>
                  <a:pt x="435987" y="873906"/>
                  <a:pt x="484957" y="912464"/>
                </a:cubicBezTo>
                <a:cubicBezTo>
                  <a:pt x="481400" y="952774"/>
                  <a:pt x="473462" y="988418"/>
                  <a:pt x="461142" y="1019398"/>
                </a:cubicBezTo>
                <a:cubicBezTo>
                  <a:pt x="399904" y="949861"/>
                  <a:pt x="351166" y="895427"/>
                  <a:pt x="314928" y="856097"/>
                </a:cubicBezTo>
                <a:cubicBezTo>
                  <a:pt x="237607" y="988470"/>
                  <a:pt x="138972" y="1094039"/>
                  <a:pt x="19021" y="1172803"/>
                </a:cubicBezTo>
                <a:lnTo>
                  <a:pt x="0" y="1137545"/>
                </a:lnTo>
                <a:cubicBezTo>
                  <a:pt x="106549" y="1036254"/>
                  <a:pt x="193973" y="927258"/>
                  <a:pt x="262273" y="810555"/>
                </a:cubicBezTo>
                <a:cubicBezTo>
                  <a:pt x="220056" y="773544"/>
                  <a:pt x="173869" y="732821"/>
                  <a:pt x="123714" y="688388"/>
                </a:cubicBezTo>
                <a:lnTo>
                  <a:pt x="188045" y="460214"/>
                </a:lnTo>
                <a:cubicBezTo>
                  <a:pt x="132219" y="469802"/>
                  <a:pt x="91677" y="481348"/>
                  <a:pt x="66419" y="494854"/>
                </a:cubicBezTo>
                <a:lnTo>
                  <a:pt x="0" y="405780"/>
                </a:lnTo>
                <a:cubicBezTo>
                  <a:pt x="59022" y="405780"/>
                  <a:pt x="125544" y="401347"/>
                  <a:pt x="199565" y="392481"/>
                </a:cubicBezTo>
                <a:cubicBezTo>
                  <a:pt x="224875" y="282376"/>
                  <a:pt x="241654" y="201240"/>
                  <a:pt x="249901" y="149075"/>
                </a:cubicBezTo>
                <a:cubicBezTo>
                  <a:pt x="258149" y="96909"/>
                  <a:pt x="257324" y="57037"/>
                  <a:pt x="247427" y="29459"/>
                </a:cubicBezTo>
                <a:lnTo>
                  <a:pt x="269773" y="0"/>
                </a:lnTo>
                <a:close/>
                <a:moveTo>
                  <a:pt x="371140" y="435471"/>
                </a:moveTo>
                <a:lnTo>
                  <a:pt x="259025" y="453951"/>
                </a:lnTo>
                <a:lnTo>
                  <a:pt x="197942" y="670527"/>
                </a:lnTo>
                <a:cubicBezTo>
                  <a:pt x="235262" y="697898"/>
                  <a:pt x="266165" y="725115"/>
                  <a:pt x="290649" y="752177"/>
                </a:cubicBezTo>
                <a:cubicBezTo>
                  <a:pt x="317918" y="681867"/>
                  <a:pt x="344748" y="576298"/>
                  <a:pt x="371140" y="435471"/>
                </a:cubicBez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7" name="TextBox 86">
            <a:extLst>
              <a:ext uri="{FF2B5EF4-FFF2-40B4-BE49-F238E27FC236}">
                <a16:creationId xmlns:a16="http://schemas.microsoft.com/office/drawing/2014/main" id="{2B550697-4599-F545-A5BB-6C9E5BF2CE9C}"/>
              </a:ext>
            </a:extLst>
          </p:cNvPr>
          <p:cNvSpPr txBox="1"/>
          <p:nvPr/>
        </p:nvSpPr>
        <p:spPr>
          <a:xfrm>
            <a:off x="6100594" y="4051496"/>
            <a:ext cx="727434" cy="1113420"/>
          </a:xfrm>
          <a:custGeom>
            <a:avLst/>
            <a:gdLst/>
            <a:ahLst/>
            <a:cxnLst/>
            <a:rect l="l" t="t" r="r" b="b"/>
            <a:pathLst>
              <a:path w="727434" h="1113420">
                <a:moveTo>
                  <a:pt x="340830" y="0"/>
                </a:moveTo>
                <a:lnTo>
                  <a:pt x="440419" y="96651"/>
                </a:lnTo>
                <a:cubicBezTo>
                  <a:pt x="423924" y="112734"/>
                  <a:pt x="415676" y="143198"/>
                  <a:pt x="415676" y="188044"/>
                </a:cubicBezTo>
                <a:lnTo>
                  <a:pt x="415676" y="415677"/>
                </a:lnTo>
                <a:cubicBezTo>
                  <a:pt x="515111" y="409337"/>
                  <a:pt x="577767" y="401089"/>
                  <a:pt x="603643" y="390934"/>
                </a:cubicBezTo>
                <a:lnTo>
                  <a:pt x="668052" y="475059"/>
                </a:lnTo>
                <a:cubicBezTo>
                  <a:pt x="622484" y="475059"/>
                  <a:pt x="538359" y="479673"/>
                  <a:pt x="415676" y="488900"/>
                </a:cubicBezTo>
                <a:lnTo>
                  <a:pt x="415676" y="673001"/>
                </a:lnTo>
                <a:cubicBezTo>
                  <a:pt x="508565" y="666712"/>
                  <a:pt x="571426" y="658465"/>
                  <a:pt x="604262" y="648258"/>
                </a:cubicBezTo>
                <a:lnTo>
                  <a:pt x="673000" y="737332"/>
                </a:lnTo>
                <a:cubicBezTo>
                  <a:pt x="607071" y="734033"/>
                  <a:pt x="521297" y="736945"/>
                  <a:pt x="415676" y="746069"/>
                </a:cubicBezTo>
                <a:lnTo>
                  <a:pt x="415676" y="1009501"/>
                </a:lnTo>
                <a:cubicBezTo>
                  <a:pt x="531915" y="1006408"/>
                  <a:pt x="609056" y="998161"/>
                  <a:pt x="647098" y="984759"/>
                </a:cubicBezTo>
                <a:lnTo>
                  <a:pt x="727434" y="1068884"/>
                </a:lnTo>
                <a:cubicBezTo>
                  <a:pt x="681866" y="1068884"/>
                  <a:pt x="568578" y="1074631"/>
                  <a:pt x="387570" y="1086126"/>
                </a:cubicBezTo>
                <a:cubicBezTo>
                  <a:pt x="206562" y="1097621"/>
                  <a:pt x="97114" y="1106719"/>
                  <a:pt x="59227" y="1113420"/>
                </a:cubicBezTo>
                <a:lnTo>
                  <a:pt x="0" y="1039192"/>
                </a:lnTo>
                <a:cubicBezTo>
                  <a:pt x="63299" y="1039192"/>
                  <a:pt x="177116" y="1032981"/>
                  <a:pt x="341448" y="1020558"/>
                </a:cubicBezTo>
                <a:lnTo>
                  <a:pt x="341448" y="752177"/>
                </a:lnTo>
                <a:cubicBezTo>
                  <a:pt x="281087" y="758672"/>
                  <a:pt x="236833" y="766920"/>
                  <a:pt x="208688" y="776920"/>
                </a:cubicBezTo>
                <a:lnTo>
                  <a:pt x="143507" y="687846"/>
                </a:lnTo>
                <a:cubicBezTo>
                  <a:pt x="202219" y="694496"/>
                  <a:pt x="268200" y="693414"/>
                  <a:pt x="341448" y="684599"/>
                </a:cubicBezTo>
                <a:lnTo>
                  <a:pt x="341448" y="494854"/>
                </a:lnTo>
                <a:cubicBezTo>
                  <a:pt x="290623" y="498050"/>
                  <a:pt x="250313" y="504648"/>
                  <a:pt x="220519" y="514648"/>
                </a:cubicBezTo>
                <a:lnTo>
                  <a:pt x="185492" y="484957"/>
                </a:lnTo>
                <a:cubicBezTo>
                  <a:pt x="156523" y="568566"/>
                  <a:pt x="117733" y="644444"/>
                  <a:pt x="69124" y="712589"/>
                </a:cubicBezTo>
                <a:lnTo>
                  <a:pt x="29691" y="695192"/>
                </a:lnTo>
                <a:cubicBezTo>
                  <a:pt x="89125" y="564004"/>
                  <a:pt x="129550" y="450549"/>
                  <a:pt x="150968" y="354825"/>
                </a:cubicBezTo>
                <a:cubicBezTo>
                  <a:pt x="172386" y="259102"/>
                  <a:pt x="176497" y="200313"/>
                  <a:pt x="163301" y="178457"/>
                </a:cubicBezTo>
                <a:lnTo>
                  <a:pt x="193534" y="148456"/>
                </a:lnTo>
                <a:lnTo>
                  <a:pt x="282066" y="250674"/>
                </a:lnTo>
                <a:cubicBezTo>
                  <a:pt x="264282" y="267376"/>
                  <a:pt x="252259" y="286706"/>
                  <a:pt x="245996" y="308665"/>
                </a:cubicBezTo>
                <a:cubicBezTo>
                  <a:pt x="239733" y="330624"/>
                  <a:pt x="223714" y="371243"/>
                  <a:pt x="197941" y="430523"/>
                </a:cubicBezTo>
                <a:lnTo>
                  <a:pt x="341448" y="426502"/>
                </a:lnTo>
                <a:lnTo>
                  <a:pt x="341448" y="227323"/>
                </a:lnTo>
                <a:cubicBezTo>
                  <a:pt x="344747" y="128714"/>
                  <a:pt x="334850" y="63094"/>
                  <a:pt x="311757" y="30464"/>
                </a:cubicBezTo>
                <a:lnTo>
                  <a:pt x="340830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solidFill>
                <a:schemeClr val="accent1"/>
              </a:solidFill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6" name="TextBox 85">
            <a:extLst>
              <a:ext uri="{FF2B5EF4-FFF2-40B4-BE49-F238E27FC236}">
                <a16:creationId xmlns:a16="http://schemas.microsoft.com/office/drawing/2014/main" id="{9E938264-7C02-6C47-A113-2FB3901B48A0}"/>
              </a:ext>
            </a:extLst>
          </p:cNvPr>
          <p:cNvSpPr txBox="1"/>
          <p:nvPr/>
        </p:nvSpPr>
        <p:spPr>
          <a:xfrm>
            <a:off x="5699763" y="4061394"/>
            <a:ext cx="484957" cy="1172803"/>
          </a:xfrm>
          <a:custGeom>
            <a:avLst/>
            <a:gdLst/>
            <a:ahLst/>
            <a:cxnLst/>
            <a:rect l="l" t="t" r="r" b="b"/>
            <a:pathLst>
              <a:path w="484957" h="1172803">
                <a:moveTo>
                  <a:pt x="269773" y="0"/>
                </a:moveTo>
                <a:lnTo>
                  <a:pt x="361243" y="96187"/>
                </a:lnTo>
                <a:cubicBezTo>
                  <a:pt x="346862" y="113301"/>
                  <a:pt x="335019" y="139564"/>
                  <a:pt x="325714" y="174977"/>
                </a:cubicBezTo>
                <a:cubicBezTo>
                  <a:pt x="316410" y="210390"/>
                  <a:pt x="298562" y="279077"/>
                  <a:pt x="272170" y="381037"/>
                </a:cubicBezTo>
                <a:lnTo>
                  <a:pt x="377094" y="372687"/>
                </a:lnTo>
                <a:cubicBezTo>
                  <a:pt x="386321" y="310315"/>
                  <a:pt x="384337" y="261628"/>
                  <a:pt x="371140" y="226628"/>
                </a:cubicBezTo>
                <a:lnTo>
                  <a:pt x="396115" y="202890"/>
                </a:lnTo>
                <a:lnTo>
                  <a:pt x="484957" y="297531"/>
                </a:lnTo>
                <a:cubicBezTo>
                  <a:pt x="471245" y="320676"/>
                  <a:pt x="460369" y="356359"/>
                  <a:pt x="452327" y="404582"/>
                </a:cubicBezTo>
                <a:cubicBezTo>
                  <a:pt x="444286" y="452804"/>
                  <a:pt x="431889" y="514596"/>
                  <a:pt x="415136" y="589958"/>
                </a:cubicBezTo>
                <a:cubicBezTo>
                  <a:pt x="398383" y="665320"/>
                  <a:pt x="375470" y="733956"/>
                  <a:pt x="346398" y="795864"/>
                </a:cubicBezTo>
                <a:cubicBezTo>
                  <a:pt x="389801" y="835040"/>
                  <a:pt x="435987" y="873906"/>
                  <a:pt x="484957" y="912464"/>
                </a:cubicBezTo>
                <a:cubicBezTo>
                  <a:pt x="481400" y="952774"/>
                  <a:pt x="473461" y="988418"/>
                  <a:pt x="461142" y="1019398"/>
                </a:cubicBezTo>
                <a:cubicBezTo>
                  <a:pt x="399904" y="949861"/>
                  <a:pt x="351166" y="895427"/>
                  <a:pt x="314928" y="856097"/>
                </a:cubicBezTo>
                <a:cubicBezTo>
                  <a:pt x="237607" y="988470"/>
                  <a:pt x="138972" y="1094039"/>
                  <a:pt x="19021" y="1172803"/>
                </a:cubicBezTo>
                <a:lnTo>
                  <a:pt x="0" y="1137545"/>
                </a:lnTo>
                <a:cubicBezTo>
                  <a:pt x="106549" y="1036254"/>
                  <a:pt x="193973" y="927258"/>
                  <a:pt x="262273" y="810555"/>
                </a:cubicBezTo>
                <a:cubicBezTo>
                  <a:pt x="220056" y="773544"/>
                  <a:pt x="173869" y="732821"/>
                  <a:pt x="123714" y="688388"/>
                </a:cubicBezTo>
                <a:lnTo>
                  <a:pt x="188045" y="460214"/>
                </a:lnTo>
                <a:cubicBezTo>
                  <a:pt x="132219" y="469802"/>
                  <a:pt x="91677" y="481348"/>
                  <a:pt x="66419" y="494854"/>
                </a:cubicBezTo>
                <a:lnTo>
                  <a:pt x="0" y="405780"/>
                </a:lnTo>
                <a:cubicBezTo>
                  <a:pt x="59022" y="405780"/>
                  <a:pt x="125544" y="401347"/>
                  <a:pt x="199565" y="392481"/>
                </a:cubicBezTo>
                <a:cubicBezTo>
                  <a:pt x="224875" y="282376"/>
                  <a:pt x="241654" y="201241"/>
                  <a:pt x="249901" y="149075"/>
                </a:cubicBezTo>
                <a:cubicBezTo>
                  <a:pt x="258149" y="96909"/>
                  <a:pt x="257324" y="57037"/>
                  <a:pt x="247427" y="29459"/>
                </a:cubicBezTo>
                <a:lnTo>
                  <a:pt x="269773" y="0"/>
                </a:lnTo>
                <a:close/>
                <a:moveTo>
                  <a:pt x="371140" y="435471"/>
                </a:moveTo>
                <a:lnTo>
                  <a:pt x="259025" y="453951"/>
                </a:lnTo>
                <a:lnTo>
                  <a:pt x="197942" y="670527"/>
                </a:lnTo>
                <a:cubicBezTo>
                  <a:pt x="235262" y="697898"/>
                  <a:pt x="266165" y="725115"/>
                  <a:pt x="290649" y="752177"/>
                </a:cubicBezTo>
                <a:cubicBezTo>
                  <a:pt x="317918" y="681867"/>
                  <a:pt x="344748" y="576298"/>
                  <a:pt x="371140" y="435471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EE7E16A2-B010-8D4B-B021-B4C28197BD74}"/>
              </a:ext>
            </a:extLst>
          </p:cNvPr>
          <p:cNvSpPr txBox="1"/>
          <p:nvPr/>
        </p:nvSpPr>
        <p:spPr>
          <a:xfrm>
            <a:off x="10640427" y="2343123"/>
            <a:ext cx="598773" cy="1202495"/>
          </a:xfrm>
          <a:custGeom>
            <a:avLst/>
            <a:gdLst/>
            <a:ahLst/>
            <a:cxnLst/>
            <a:rect l="l" t="t" r="r" b="b"/>
            <a:pathLst>
              <a:path w="598773" h="1202495">
                <a:moveTo>
                  <a:pt x="205906" y="0"/>
                </a:moveTo>
                <a:lnTo>
                  <a:pt x="287015" y="104847"/>
                </a:lnTo>
                <a:cubicBezTo>
                  <a:pt x="264386" y="109951"/>
                  <a:pt x="234695" y="154178"/>
                  <a:pt x="197942" y="237530"/>
                </a:cubicBezTo>
                <a:lnTo>
                  <a:pt x="365960" y="218896"/>
                </a:lnTo>
                <a:lnTo>
                  <a:pt x="408409" y="163302"/>
                </a:lnTo>
                <a:lnTo>
                  <a:pt x="484957" y="239386"/>
                </a:lnTo>
                <a:lnTo>
                  <a:pt x="454337" y="274412"/>
                </a:lnTo>
                <a:cubicBezTo>
                  <a:pt x="428448" y="455504"/>
                  <a:pt x="400546" y="572286"/>
                  <a:pt x="370630" y="624759"/>
                </a:cubicBezTo>
                <a:lnTo>
                  <a:pt x="363304" y="635259"/>
                </a:lnTo>
                <a:lnTo>
                  <a:pt x="479467" y="624598"/>
                </a:lnTo>
                <a:lnTo>
                  <a:pt x="515344" y="569082"/>
                </a:lnTo>
                <a:lnTo>
                  <a:pt x="598773" y="639676"/>
                </a:lnTo>
                <a:lnTo>
                  <a:pt x="563205" y="680192"/>
                </a:lnTo>
                <a:cubicBezTo>
                  <a:pt x="520318" y="970506"/>
                  <a:pt x="466245" y="1144607"/>
                  <a:pt x="400986" y="1202495"/>
                </a:cubicBezTo>
                <a:cubicBezTo>
                  <a:pt x="379491" y="1162545"/>
                  <a:pt x="315108" y="1094761"/>
                  <a:pt x="207839" y="999141"/>
                </a:cubicBezTo>
                <a:lnTo>
                  <a:pt x="225932" y="960016"/>
                </a:lnTo>
                <a:lnTo>
                  <a:pt x="399904" y="1073833"/>
                </a:lnTo>
                <a:cubicBezTo>
                  <a:pt x="423667" y="1029863"/>
                  <a:pt x="450368" y="902850"/>
                  <a:pt x="480008" y="692795"/>
                </a:cubicBezTo>
                <a:lnTo>
                  <a:pt x="106316" y="736714"/>
                </a:lnTo>
                <a:lnTo>
                  <a:pt x="70439" y="771972"/>
                </a:lnTo>
                <a:lnTo>
                  <a:pt x="0" y="709419"/>
                </a:lnTo>
                <a:lnTo>
                  <a:pt x="39588" y="669831"/>
                </a:lnTo>
                <a:lnTo>
                  <a:pt x="39588" y="326604"/>
                </a:lnTo>
                <a:cubicBezTo>
                  <a:pt x="39588" y="282582"/>
                  <a:pt x="29691" y="233329"/>
                  <a:pt x="9897" y="178844"/>
                </a:cubicBezTo>
                <a:lnTo>
                  <a:pt x="56908" y="158354"/>
                </a:lnTo>
                <a:lnTo>
                  <a:pt x="108404" y="247427"/>
                </a:lnTo>
                <a:lnTo>
                  <a:pt x="140724" y="248587"/>
                </a:lnTo>
                <a:cubicBezTo>
                  <a:pt x="175570" y="127193"/>
                  <a:pt x="186395" y="51960"/>
                  <a:pt x="173199" y="22887"/>
                </a:cubicBezTo>
                <a:lnTo>
                  <a:pt x="205906" y="0"/>
                </a:lnTo>
                <a:close/>
                <a:moveTo>
                  <a:pt x="371140" y="287015"/>
                </a:moveTo>
                <a:lnTo>
                  <a:pt x="174542" y="312240"/>
                </a:lnTo>
                <a:lnTo>
                  <a:pt x="205645" y="329663"/>
                </a:lnTo>
                <a:cubicBezTo>
                  <a:pt x="243435" y="351670"/>
                  <a:pt x="272208" y="371141"/>
                  <a:pt x="291964" y="388074"/>
                </a:cubicBezTo>
                <a:cubicBezTo>
                  <a:pt x="291964" y="424105"/>
                  <a:pt x="285752" y="458049"/>
                  <a:pt x="273329" y="489905"/>
                </a:cubicBezTo>
                <a:cubicBezTo>
                  <a:pt x="237916" y="455987"/>
                  <a:pt x="192993" y="405213"/>
                  <a:pt x="138559" y="337583"/>
                </a:cubicBezTo>
                <a:lnTo>
                  <a:pt x="158445" y="314305"/>
                </a:lnTo>
                <a:lnTo>
                  <a:pt x="113816" y="320031"/>
                </a:lnTo>
                <a:lnTo>
                  <a:pt x="113816" y="658156"/>
                </a:lnTo>
                <a:lnTo>
                  <a:pt x="349486" y="636527"/>
                </a:lnTo>
                <a:lnTo>
                  <a:pt x="283110" y="581627"/>
                </a:lnTo>
                <a:cubicBezTo>
                  <a:pt x="257311" y="560145"/>
                  <a:pt x="230571" y="537741"/>
                  <a:pt x="202890" y="514416"/>
                </a:cubicBezTo>
                <a:lnTo>
                  <a:pt x="219823" y="475060"/>
                </a:lnTo>
                <a:lnTo>
                  <a:pt x="331320" y="529494"/>
                </a:lnTo>
                <a:cubicBezTo>
                  <a:pt x="341423" y="495524"/>
                  <a:pt x="354697" y="414698"/>
                  <a:pt x="371140" y="287015"/>
                </a:cubicBez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09" name="TextBox 108">
            <a:extLst>
              <a:ext uri="{FF2B5EF4-FFF2-40B4-BE49-F238E27FC236}">
                <a16:creationId xmlns:a16="http://schemas.microsoft.com/office/drawing/2014/main" id="{2F11BA2E-347F-2146-8252-04CEACFCA559}"/>
              </a:ext>
            </a:extLst>
          </p:cNvPr>
          <p:cNvSpPr txBox="1"/>
          <p:nvPr/>
        </p:nvSpPr>
        <p:spPr>
          <a:xfrm>
            <a:off x="10170315" y="2580652"/>
            <a:ext cx="494854" cy="771972"/>
          </a:xfrm>
          <a:custGeom>
            <a:avLst/>
            <a:gdLst/>
            <a:ahLst/>
            <a:cxnLst/>
            <a:rect l="l" t="t" r="r" b="b"/>
            <a:pathLst>
              <a:path w="494854" h="771972">
                <a:moveTo>
                  <a:pt x="411502" y="0"/>
                </a:moveTo>
                <a:lnTo>
                  <a:pt x="494854" y="65182"/>
                </a:lnTo>
                <a:lnTo>
                  <a:pt x="453487" y="111961"/>
                </a:lnTo>
                <a:cubicBezTo>
                  <a:pt x="417868" y="231860"/>
                  <a:pt x="383821" y="324696"/>
                  <a:pt x="351346" y="390470"/>
                </a:cubicBezTo>
                <a:cubicBezTo>
                  <a:pt x="382532" y="423564"/>
                  <a:pt x="412224" y="454209"/>
                  <a:pt x="440420" y="482405"/>
                </a:cubicBezTo>
                <a:cubicBezTo>
                  <a:pt x="440420" y="522921"/>
                  <a:pt x="428848" y="558412"/>
                  <a:pt x="405703" y="588876"/>
                </a:cubicBezTo>
                <a:cubicBezTo>
                  <a:pt x="373692" y="543978"/>
                  <a:pt x="341243" y="496142"/>
                  <a:pt x="308356" y="445368"/>
                </a:cubicBezTo>
                <a:cubicBezTo>
                  <a:pt x="229076" y="587330"/>
                  <a:pt x="135621" y="696197"/>
                  <a:pt x="27991" y="771972"/>
                </a:cubicBezTo>
                <a:lnTo>
                  <a:pt x="0" y="743595"/>
                </a:lnTo>
                <a:cubicBezTo>
                  <a:pt x="90053" y="663954"/>
                  <a:pt x="177477" y="548849"/>
                  <a:pt x="262273" y="398280"/>
                </a:cubicBezTo>
                <a:cubicBezTo>
                  <a:pt x="222684" y="346526"/>
                  <a:pt x="179797" y="291551"/>
                  <a:pt x="133611" y="233355"/>
                </a:cubicBezTo>
                <a:lnTo>
                  <a:pt x="163147" y="202890"/>
                </a:lnTo>
                <a:cubicBezTo>
                  <a:pt x="224437" y="262376"/>
                  <a:pt x="267969" y="308562"/>
                  <a:pt x="293742" y="341449"/>
                </a:cubicBezTo>
                <a:cubicBezTo>
                  <a:pt x="312609" y="303665"/>
                  <a:pt x="338408" y="229437"/>
                  <a:pt x="371140" y="118765"/>
                </a:cubicBezTo>
                <a:cubicBezTo>
                  <a:pt x="233973" y="141858"/>
                  <a:pt x="151755" y="155054"/>
                  <a:pt x="124487" y="158353"/>
                </a:cubicBezTo>
                <a:lnTo>
                  <a:pt x="49486" y="84125"/>
                </a:lnTo>
                <a:cubicBezTo>
                  <a:pt x="101651" y="84125"/>
                  <a:pt x="210365" y="72991"/>
                  <a:pt x="375625" y="50723"/>
                </a:cubicBezTo>
                <a:lnTo>
                  <a:pt x="411502" y="0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E0CBB0AC-3F82-E840-87E6-FF70305CB8C3}"/>
              </a:ext>
            </a:extLst>
          </p:cNvPr>
          <p:cNvSpPr txBox="1"/>
          <p:nvPr/>
        </p:nvSpPr>
        <p:spPr>
          <a:xfrm>
            <a:off x="10491971" y="3154683"/>
            <a:ext cx="564133" cy="133611"/>
          </a:xfrm>
          <a:custGeom>
            <a:avLst/>
            <a:gdLst/>
            <a:ahLst/>
            <a:cxnLst/>
            <a:rect l="l" t="t" r="r" b="b"/>
            <a:pathLst>
              <a:path w="564133" h="133611">
                <a:moveTo>
                  <a:pt x="494312" y="0"/>
                </a:moveTo>
                <a:lnTo>
                  <a:pt x="564133" y="76703"/>
                </a:lnTo>
                <a:cubicBezTo>
                  <a:pt x="513565" y="81497"/>
                  <a:pt x="427765" y="91355"/>
                  <a:pt x="306732" y="106278"/>
                </a:cubicBezTo>
                <a:cubicBezTo>
                  <a:pt x="185699" y="121201"/>
                  <a:pt x="106857" y="130312"/>
                  <a:pt x="70207" y="133611"/>
                </a:cubicBezTo>
                <a:lnTo>
                  <a:pt x="0" y="71909"/>
                </a:lnTo>
                <a:cubicBezTo>
                  <a:pt x="57269" y="67063"/>
                  <a:pt x="145905" y="56419"/>
                  <a:pt x="265907" y="39975"/>
                </a:cubicBezTo>
                <a:cubicBezTo>
                  <a:pt x="385909" y="23532"/>
                  <a:pt x="462044" y="10207"/>
                  <a:pt x="494312" y="0"/>
                </a:cubicBezTo>
                <a:close/>
              </a:path>
            </a:pathLst>
          </a:custGeom>
          <a:solidFill>
            <a:schemeClr val="tx1"/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106" name="TextBox 105">
            <a:extLst>
              <a:ext uri="{FF2B5EF4-FFF2-40B4-BE49-F238E27FC236}">
                <a16:creationId xmlns:a16="http://schemas.microsoft.com/office/drawing/2014/main" id="{4E3F0ABD-D3C5-164F-B224-F5E088B99A90}"/>
              </a:ext>
            </a:extLst>
          </p:cNvPr>
          <p:cNvSpPr txBox="1"/>
          <p:nvPr/>
        </p:nvSpPr>
        <p:spPr>
          <a:xfrm>
            <a:off x="10262096" y="4394481"/>
            <a:ext cx="494854" cy="771972"/>
          </a:xfrm>
          <a:custGeom>
            <a:avLst/>
            <a:gdLst/>
            <a:ahLst/>
            <a:cxnLst/>
            <a:rect l="l" t="t" r="r" b="b"/>
            <a:pathLst>
              <a:path w="494854" h="771972">
                <a:moveTo>
                  <a:pt x="411502" y="0"/>
                </a:moveTo>
                <a:lnTo>
                  <a:pt x="494854" y="65182"/>
                </a:lnTo>
                <a:lnTo>
                  <a:pt x="453487" y="111961"/>
                </a:lnTo>
                <a:cubicBezTo>
                  <a:pt x="417868" y="231860"/>
                  <a:pt x="383821" y="324696"/>
                  <a:pt x="351346" y="390471"/>
                </a:cubicBezTo>
                <a:cubicBezTo>
                  <a:pt x="382532" y="423564"/>
                  <a:pt x="412224" y="454209"/>
                  <a:pt x="440420" y="482405"/>
                </a:cubicBezTo>
                <a:cubicBezTo>
                  <a:pt x="440420" y="522921"/>
                  <a:pt x="428848" y="558412"/>
                  <a:pt x="405703" y="588876"/>
                </a:cubicBezTo>
                <a:cubicBezTo>
                  <a:pt x="373692" y="543978"/>
                  <a:pt x="341243" y="496142"/>
                  <a:pt x="308356" y="445368"/>
                </a:cubicBezTo>
                <a:cubicBezTo>
                  <a:pt x="229076" y="587330"/>
                  <a:pt x="135621" y="696197"/>
                  <a:pt x="27991" y="771972"/>
                </a:cubicBezTo>
                <a:lnTo>
                  <a:pt x="0" y="743595"/>
                </a:lnTo>
                <a:cubicBezTo>
                  <a:pt x="90053" y="663954"/>
                  <a:pt x="177477" y="548849"/>
                  <a:pt x="262273" y="398280"/>
                </a:cubicBezTo>
                <a:cubicBezTo>
                  <a:pt x="222684" y="346527"/>
                  <a:pt x="179797" y="291551"/>
                  <a:pt x="133611" y="233355"/>
                </a:cubicBezTo>
                <a:lnTo>
                  <a:pt x="163147" y="202890"/>
                </a:lnTo>
                <a:cubicBezTo>
                  <a:pt x="224437" y="262376"/>
                  <a:pt x="267969" y="308562"/>
                  <a:pt x="293742" y="341449"/>
                </a:cubicBezTo>
                <a:cubicBezTo>
                  <a:pt x="312609" y="303665"/>
                  <a:pt x="338408" y="229437"/>
                  <a:pt x="371140" y="118765"/>
                </a:cubicBezTo>
                <a:cubicBezTo>
                  <a:pt x="233973" y="141858"/>
                  <a:pt x="151755" y="155054"/>
                  <a:pt x="124487" y="158353"/>
                </a:cubicBezTo>
                <a:lnTo>
                  <a:pt x="49486" y="84125"/>
                </a:lnTo>
                <a:cubicBezTo>
                  <a:pt x="101651" y="84125"/>
                  <a:pt x="210365" y="72991"/>
                  <a:pt x="375625" y="50723"/>
                </a:cubicBezTo>
                <a:lnTo>
                  <a:pt x="411502" y="0"/>
                </a:lnTo>
                <a:close/>
              </a:path>
            </a:pathLst>
          </a:custGeom>
          <a:solidFill>
            <a:schemeClr val="bg1">
              <a:lumMod val="50000"/>
            </a:schemeClr>
          </a:solidFill>
          <a:ln>
            <a:noFill/>
          </a:ln>
          <a:effectLst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endParaRPr lang="en-US" sz="10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E81EC5F2-2190-8360-75A3-70CCD2CEAD12}"/>
              </a:ext>
            </a:extLst>
          </p:cNvPr>
          <p:cNvGrpSpPr/>
          <p:nvPr/>
        </p:nvGrpSpPr>
        <p:grpSpPr>
          <a:xfrm>
            <a:off x="10583752" y="4156952"/>
            <a:ext cx="747229" cy="1202495"/>
            <a:chOff x="10583752" y="4156952"/>
            <a:chExt cx="747229" cy="1202495"/>
          </a:xfrm>
        </p:grpSpPr>
        <p:sp>
          <p:nvSpPr>
            <p:cNvPr id="107" name="TextBox 106">
              <a:extLst>
                <a:ext uri="{FF2B5EF4-FFF2-40B4-BE49-F238E27FC236}">
                  <a16:creationId xmlns:a16="http://schemas.microsoft.com/office/drawing/2014/main" id="{EC6B595A-FB37-2440-A76E-4D8042805148}"/>
                </a:ext>
              </a:extLst>
            </p:cNvPr>
            <p:cNvSpPr txBox="1"/>
            <p:nvPr/>
          </p:nvSpPr>
          <p:spPr>
            <a:xfrm>
              <a:off x="10732208" y="4156952"/>
              <a:ext cx="598773" cy="1202495"/>
            </a:xfrm>
            <a:custGeom>
              <a:avLst/>
              <a:gdLst/>
              <a:ahLst/>
              <a:cxnLst/>
              <a:rect l="l" t="t" r="r" b="b"/>
              <a:pathLst>
                <a:path w="598773" h="1202495">
                  <a:moveTo>
                    <a:pt x="205906" y="0"/>
                  </a:moveTo>
                  <a:lnTo>
                    <a:pt x="287015" y="104848"/>
                  </a:lnTo>
                  <a:cubicBezTo>
                    <a:pt x="264386" y="109951"/>
                    <a:pt x="234695" y="154178"/>
                    <a:pt x="197942" y="237530"/>
                  </a:cubicBezTo>
                  <a:lnTo>
                    <a:pt x="365960" y="218896"/>
                  </a:lnTo>
                  <a:lnTo>
                    <a:pt x="408409" y="163302"/>
                  </a:lnTo>
                  <a:lnTo>
                    <a:pt x="484957" y="239386"/>
                  </a:lnTo>
                  <a:lnTo>
                    <a:pt x="454337" y="274412"/>
                  </a:lnTo>
                  <a:cubicBezTo>
                    <a:pt x="428448" y="455504"/>
                    <a:pt x="400546" y="572286"/>
                    <a:pt x="370630" y="624759"/>
                  </a:cubicBezTo>
                  <a:lnTo>
                    <a:pt x="363304" y="635259"/>
                  </a:lnTo>
                  <a:lnTo>
                    <a:pt x="479467" y="624598"/>
                  </a:lnTo>
                  <a:lnTo>
                    <a:pt x="515344" y="569082"/>
                  </a:lnTo>
                  <a:lnTo>
                    <a:pt x="598773" y="639676"/>
                  </a:lnTo>
                  <a:lnTo>
                    <a:pt x="563205" y="680192"/>
                  </a:lnTo>
                  <a:cubicBezTo>
                    <a:pt x="520318" y="970506"/>
                    <a:pt x="466245" y="1144607"/>
                    <a:pt x="400986" y="1202495"/>
                  </a:cubicBezTo>
                  <a:cubicBezTo>
                    <a:pt x="379491" y="1162545"/>
                    <a:pt x="315108" y="1094761"/>
                    <a:pt x="207839" y="999141"/>
                  </a:cubicBezTo>
                  <a:lnTo>
                    <a:pt x="225932" y="960016"/>
                  </a:lnTo>
                  <a:lnTo>
                    <a:pt x="399904" y="1073833"/>
                  </a:lnTo>
                  <a:cubicBezTo>
                    <a:pt x="423667" y="1029863"/>
                    <a:pt x="450368" y="902850"/>
                    <a:pt x="480008" y="692795"/>
                  </a:cubicBezTo>
                  <a:lnTo>
                    <a:pt x="106316" y="736714"/>
                  </a:lnTo>
                  <a:lnTo>
                    <a:pt x="70439" y="771972"/>
                  </a:lnTo>
                  <a:lnTo>
                    <a:pt x="0" y="709419"/>
                  </a:lnTo>
                  <a:lnTo>
                    <a:pt x="39588" y="669831"/>
                  </a:lnTo>
                  <a:lnTo>
                    <a:pt x="39588" y="326604"/>
                  </a:lnTo>
                  <a:cubicBezTo>
                    <a:pt x="39588" y="282583"/>
                    <a:pt x="29691" y="233329"/>
                    <a:pt x="9897" y="178844"/>
                  </a:cubicBezTo>
                  <a:lnTo>
                    <a:pt x="56908" y="158354"/>
                  </a:lnTo>
                  <a:lnTo>
                    <a:pt x="108404" y="247427"/>
                  </a:lnTo>
                  <a:lnTo>
                    <a:pt x="140724" y="248587"/>
                  </a:lnTo>
                  <a:cubicBezTo>
                    <a:pt x="175570" y="127193"/>
                    <a:pt x="186395" y="51960"/>
                    <a:pt x="173199" y="22887"/>
                  </a:cubicBezTo>
                  <a:lnTo>
                    <a:pt x="205906" y="0"/>
                  </a:lnTo>
                  <a:close/>
                  <a:moveTo>
                    <a:pt x="371140" y="287016"/>
                  </a:moveTo>
                  <a:lnTo>
                    <a:pt x="174542" y="312240"/>
                  </a:lnTo>
                  <a:lnTo>
                    <a:pt x="205645" y="329663"/>
                  </a:lnTo>
                  <a:cubicBezTo>
                    <a:pt x="243435" y="351670"/>
                    <a:pt x="272208" y="371141"/>
                    <a:pt x="291964" y="388074"/>
                  </a:cubicBezTo>
                  <a:cubicBezTo>
                    <a:pt x="291964" y="424105"/>
                    <a:pt x="285752" y="458049"/>
                    <a:pt x="273329" y="489906"/>
                  </a:cubicBezTo>
                  <a:cubicBezTo>
                    <a:pt x="237916" y="455987"/>
                    <a:pt x="192993" y="405213"/>
                    <a:pt x="138559" y="337583"/>
                  </a:cubicBezTo>
                  <a:lnTo>
                    <a:pt x="158445" y="314306"/>
                  </a:lnTo>
                  <a:lnTo>
                    <a:pt x="113816" y="320032"/>
                  </a:lnTo>
                  <a:lnTo>
                    <a:pt x="113816" y="658156"/>
                  </a:lnTo>
                  <a:lnTo>
                    <a:pt x="349486" y="636527"/>
                  </a:lnTo>
                  <a:lnTo>
                    <a:pt x="283110" y="581627"/>
                  </a:lnTo>
                  <a:cubicBezTo>
                    <a:pt x="257311" y="560145"/>
                    <a:pt x="230571" y="537741"/>
                    <a:pt x="202890" y="514416"/>
                  </a:cubicBezTo>
                  <a:lnTo>
                    <a:pt x="219823" y="475060"/>
                  </a:lnTo>
                  <a:lnTo>
                    <a:pt x="331320" y="529494"/>
                  </a:lnTo>
                  <a:cubicBezTo>
                    <a:pt x="341423" y="495524"/>
                    <a:pt x="354697" y="414698"/>
                    <a:pt x="371140" y="287016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0000" b="1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105" name="TextBox 104">
              <a:extLst>
                <a:ext uri="{FF2B5EF4-FFF2-40B4-BE49-F238E27FC236}">
                  <a16:creationId xmlns:a16="http://schemas.microsoft.com/office/drawing/2014/main" id="{291E16EA-7DBC-334F-8321-E3DA52EC2E0E}"/>
                </a:ext>
              </a:extLst>
            </p:cNvPr>
            <p:cNvSpPr txBox="1"/>
            <p:nvPr/>
          </p:nvSpPr>
          <p:spPr>
            <a:xfrm>
              <a:off x="10583752" y="4968512"/>
              <a:ext cx="564133" cy="133611"/>
            </a:xfrm>
            <a:custGeom>
              <a:avLst/>
              <a:gdLst/>
              <a:ahLst/>
              <a:cxnLst/>
              <a:rect l="l" t="t" r="r" b="b"/>
              <a:pathLst>
                <a:path w="564133" h="133611">
                  <a:moveTo>
                    <a:pt x="494312" y="0"/>
                  </a:moveTo>
                  <a:lnTo>
                    <a:pt x="564133" y="76703"/>
                  </a:lnTo>
                  <a:cubicBezTo>
                    <a:pt x="513565" y="81497"/>
                    <a:pt x="427765" y="91355"/>
                    <a:pt x="306732" y="106278"/>
                  </a:cubicBezTo>
                  <a:cubicBezTo>
                    <a:pt x="185699" y="121201"/>
                    <a:pt x="106857" y="130312"/>
                    <a:pt x="70207" y="133611"/>
                  </a:cubicBezTo>
                  <a:lnTo>
                    <a:pt x="0" y="71909"/>
                  </a:lnTo>
                  <a:cubicBezTo>
                    <a:pt x="57269" y="67063"/>
                    <a:pt x="145905" y="56419"/>
                    <a:pt x="265907" y="39975"/>
                  </a:cubicBezTo>
                  <a:cubicBezTo>
                    <a:pt x="385909" y="23532"/>
                    <a:pt x="462044" y="10207"/>
                    <a:pt x="494312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0000" b="1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</p:grpSp>
      <p:sp>
        <p:nvSpPr>
          <p:cNvPr id="113" name="TextBox 112">
            <a:extLst>
              <a:ext uri="{FF2B5EF4-FFF2-40B4-BE49-F238E27FC236}">
                <a16:creationId xmlns:a16="http://schemas.microsoft.com/office/drawing/2014/main" id="{8139ED95-4992-7C40-8D9F-79ED514569DA}"/>
              </a:ext>
            </a:extLst>
          </p:cNvPr>
          <p:cNvSpPr txBox="1"/>
          <p:nvPr/>
        </p:nvSpPr>
        <p:spPr>
          <a:xfrm>
            <a:off x="904139" y="923132"/>
            <a:ext cx="1183337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600" b="1" dirty="0" err="1"/>
              <a:t>mā</a:t>
            </a:r>
            <a:endParaRPr lang="en-US" altLang="zh-CN" sz="3600" b="1" dirty="0"/>
          </a:p>
          <a:p>
            <a:pPr algn="ctr"/>
            <a:r>
              <a:rPr lang="en-US" sz="3600" b="1" dirty="0"/>
              <a:t>mom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B80C3A58-60AC-1746-98BE-6648C6A029A6}"/>
              </a:ext>
            </a:extLst>
          </p:cNvPr>
          <p:cNvSpPr txBox="1"/>
          <p:nvPr/>
        </p:nvSpPr>
        <p:spPr>
          <a:xfrm>
            <a:off x="2673605" y="921646"/>
            <a:ext cx="2004075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600" b="1" dirty="0" err="1"/>
              <a:t>rèn</a:t>
            </a:r>
            <a:endParaRPr lang="en-US" altLang="zh-CN" sz="3600" b="1" dirty="0"/>
          </a:p>
          <a:p>
            <a:pPr algn="ctr"/>
            <a:r>
              <a:rPr lang="en-US" sz="3600" b="1" dirty="0"/>
              <a:t>recognize</a:t>
            </a: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700FBE5F-D24F-4F4E-9438-5E7216C141AC}"/>
              </a:ext>
            </a:extLst>
          </p:cNvPr>
          <p:cNvSpPr txBox="1"/>
          <p:nvPr/>
        </p:nvSpPr>
        <p:spPr>
          <a:xfrm>
            <a:off x="5108080" y="921645"/>
            <a:ext cx="1864613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600" b="1" dirty="0" err="1"/>
              <a:t>xìng</a:t>
            </a:r>
            <a:endParaRPr lang="en-US" altLang="zh-CN" sz="3600" b="1" dirty="0"/>
          </a:p>
          <a:p>
            <a:pPr algn="ctr"/>
            <a:r>
              <a:rPr lang="en-US" sz="3600" b="1" dirty="0"/>
              <a:t>surname</a:t>
            </a:r>
          </a:p>
        </p:txBody>
      </p:sp>
      <p:sp>
        <p:nvSpPr>
          <p:cNvPr id="116" name="TextBox 115">
            <a:extLst>
              <a:ext uri="{FF2B5EF4-FFF2-40B4-BE49-F238E27FC236}">
                <a16:creationId xmlns:a16="http://schemas.microsoft.com/office/drawing/2014/main" id="{8E4B7218-5A94-A346-A525-BA0E1CF54D88}"/>
              </a:ext>
            </a:extLst>
          </p:cNvPr>
          <p:cNvSpPr txBox="1"/>
          <p:nvPr/>
        </p:nvSpPr>
        <p:spPr>
          <a:xfrm>
            <a:off x="7820400" y="856437"/>
            <a:ext cx="1252459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600" b="1" dirty="0" err="1"/>
              <a:t>kǔ</a:t>
            </a:r>
            <a:endParaRPr lang="en-US" altLang="zh-CN" sz="3600" b="1" dirty="0"/>
          </a:p>
          <a:p>
            <a:pPr algn="ctr"/>
            <a:r>
              <a:rPr lang="en-US" sz="3600" b="1" dirty="0"/>
              <a:t>bitter</a:t>
            </a:r>
          </a:p>
        </p:txBody>
      </p:sp>
      <p:sp>
        <p:nvSpPr>
          <p:cNvPr id="117" name="TextBox 116">
            <a:extLst>
              <a:ext uri="{FF2B5EF4-FFF2-40B4-BE49-F238E27FC236}">
                <a16:creationId xmlns:a16="http://schemas.microsoft.com/office/drawing/2014/main" id="{927090DD-1D6A-6C49-828E-64E640C4FDB1}"/>
              </a:ext>
            </a:extLst>
          </p:cNvPr>
          <p:cNvSpPr txBox="1"/>
          <p:nvPr/>
        </p:nvSpPr>
        <p:spPr>
          <a:xfrm>
            <a:off x="9920032" y="921644"/>
            <a:ext cx="1624355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altLang="zh-CN" sz="3600" b="1" dirty="0" err="1"/>
              <a:t>jī</a:t>
            </a:r>
            <a:endParaRPr lang="en-US" altLang="zh-CN" sz="3600" b="1" dirty="0"/>
          </a:p>
          <a:p>
            <a:pPr algn="ctr"/>
            <a:r>
              <a:rPr lang="en-US" sz="3600" b="1" dirty="0"/>
              <a:t>chicken</a:t>
            </a:r>
          </a:p>
        </p:txBody>
      </p:sp>
      <p:sp>
        <p:nvSpPr>
          <p:cNvPr id="118" name="TextBox 117">
            <a:extLst>
              <a:ext uri="{FF2B5EF4-FFF2-40B4-BE49-F238E27FC236}">
                <a16:creationId xmlns:a16="http://schemas.microsoft.com/office/drawing/2014/main" id="{5C30F997-958E-E84A-AAA4-B689C9B1E7EB}"/>
              </a:ext>
            </a:extLst>
          </p:cNvPr>
          <p:cNvSpPr txBox="1"/>
          <p:nvPr/>
        </p:nvSpPr>
        <p:spPr>
          <a:xfrm>
            <a:off x="971263" y="5601300"/>
            <a:ext cx="1117935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woman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4570D363-9FC1-4D49-8F00-DF97332171CA}"/>
              </a:ext>
            </a:extLst>
          </p:cNvPr>
          <p:cNvSpPr txBox="1"/>
          <p:nvPr/>
        </p:nvSpPr>
        <p:spPr>
          <a:xfrm>
            <a:off x="2871411" y="5622972"/>
            <a:ext cx="1969706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Speech/words</a:t>
            </a:r>
          </a:p>
        </p:txBody>
      </p:sp>
      <p:sp>
        <p:nvSpPr>
          <p:cNvPr id="120" name="TextBox 119">
            <a:extLst>
              <a:ext uri="{FF2B5EF4-FFF2-40B4-BE49-F238E27FC236}">
                <a16:creationId xmlns:a16="http://schemas.microsoft.com/office/drawing/2014/main" id="{2DC16801-C863-304F-9D6C-0511719A9FB3}"/>
              </a:ext>
            </a:extLst>
          </p:cNvPr>
          <p:cNvSpPr txBox="1"/>
          <p:nvPr/>
        </p:nvSpPr>
        <p:spPr>
          <a:xfrm>
            <a:off x="5710093" y="5622971"/>
            <a:ext cx="1117935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woman</a:t>
            </a:r>
          </a:p>
        </p:txBody>
      </p:sp>
      <p:sp>
        <p:nvSpPr>
          <p:cNvPr id="121" name="TextBox 120">
            <a:extLst>
              <a:ext uri="{FF2B5EF4-FFF2-40B4-BE49-F238E27FC236}">
                <a16:creationId xmlns:a16="http://schemas.microsoft.com/office/drawing/2014/main" id="{BCEB4C81-C30C-6C48-8AB1-A2726169D3A8}"/>
              </a:ext>
            </a:extLst>
          </p:cNvPr>
          <p:cNvSpPr txBox="1"/>
          <p:nvPr/>
        </p:nvSpPr>
        <p:spPr>
          <a:xfrm>
            <a:off x="8205813" y="5676230"/>
            <a:ext cx="817981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grass</a:t>
            </a:r>
          </a:p>
        </p:txBody>
      </p:sp>
      <p:sp>
        <p:nvSpPr>
          <p:cNvPr id="122" name="TextBox 121">
            <a:extLst>
              <a:ext uri="{FF2B5EF4-FFF2-40B4-BE49-F238E27FC236}">
                <a16:creationId xmlns:a16="http://schemas.microsoft.com/office/drawing/2014/main" id="{E7EC80DB-30B1-4A4E-A8CF-25EF2E587373}"/>
              </a:ext>
            </a:extLst>
          </p:cNvPr>
          <p:cNvSpPr txBox="1"/>
          <p:nvPr/>
        </p:nvSpPr>
        <p:spPr>
          <a:xfrm>
            <a:off x="10538563" y="5676154"/>
            <a:ext cx="682174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bird</a:t>
            </a:r>
          </a:p>
        </p:txBody>
      </p:sp>
      <p:sp>
        <p:nvSpPr>
          <p:cNvPr id="123" name="TextBox 122">
            <a:extLst>
              <a:ext uri="{FF2B5EF4-FFF2-40B4-BE49-F238E27FC236}">
                <a16:creationId xmlns:a16="http://schemas.microsoft.com/office/drawing/2014/main" id="{031D00C6-94C0-E344-8BE2-30B7E1BFBD5A}"/>
              </a:ext>
            </a:extLst>
          </p:cNvPr>
          <p:cNvSpPr txBox="1"/>
          <p:nvPr/>
        </p:nvSpPr>
        <p:spPr>
          <a:xfrm>
            <a:off x="1207106" y="6244711"/>
            <a:ext cx="577402" cy="461665"/>
          </a:xfrm>
          <a:prstGeom prst="rect">
            <a:avLst/>
          </a:prstGeom>
          <a:solidFill>
            <a:schemeClr val="accent1"/>
          </a:solidFill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schemeClr val="bg1"/>
                </a:solidFill>
              </a:rPr>
              <a:t>mǎ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24" name="TextBox 123">
            <a:extLst>
              <a:ext uri="{FF2B5EF4-FFF2-40B4-BE49-F238E27FC236}">
                <a16:creationId xmlns:a16="http://schemas.microsoft.com/office/drawing/2014/main" id="{4092F247-5822-3349-A1AC-E5645880CEA5}"/>
              </a:ext>
            </a:extLst>
          </p:cNvPr>
          <p:cNvSpPr txBox="1"/>
          <p:nvPr/>
        </p:nvSpPr>
        <p:spPr>
          <a:xfrm>
            <a:off x="3546982" y="6244711"/>
            <a:ext cx="603820" cy="461665"/>
          </a:xfrm>
          <a:prstGeom prst="rect">
            <a:avLst/>
          </a:prstGeom>
          <a:solidFill>
            <a:schemeClr val="accent1"/>
          </a:solidFill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schemeClr val="bg1"/>
                </a:solidFill>
              </a:rPr>
              <a:t>rén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25" name="TextBox 124">
            <a:extLst>
              <a:ext uri="{FF2B5EF4-FFF2-40B4-BE49-F238E27FC236}">
                <a16:creationId xmlns:a16="http://schemas.microsoft.com/office/drawing/2014/main" id="{FE266DB4-0EB1-6148-B811-AE3DC7350A8E}"/>
              </a:ext>
            </a:extLst>
          </p:cNvPr>
          <p:cNvSpPr txBox="1"/>
          <p:nvPr/>
        </p:nvSpPr>
        <p:spPr>
          <a:xfrm>
            <a:off x="5399466" y="6164581"/>
            <a:ext cx="926857" cy="461665"/>
          </a:xfrm>
          <a:prstGeom prst="rect">
            <a:avLst/>
          </a:prstGeom>
          <a:solidFill>
            <a:schemeClr val="accent1"/>
          </a:solidFill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schemeClr val="bg1"/>
                </a:solidFill>
              </a:rPr>
              <a:t>shēng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26" name="TextBox 125">
            <a:extLst>
              <a:ext uri="{FF2B5EF4-FFF2-40B4-BE49-F238E27FC236}">
                <a16:creationId xmlns:a16="http://schemas.microsoft.com/office/drawing/2014/main" id="{E7340DA1-0218-7544-8A68-E1B557307128}"/>
              </a:ext>
            </a:extLst>
          </p:cNvPr>
          <p:cNvSpPr txBox="1"/>
          <p:nvPr/>
        </p:nvSpPr>
        <p:spPr>
          <a:xfrm>
            <a:off x="6413725" y="6164581"/>
            <a:ext cx="788999" cy="461665"/>
          </a:xfrm>
          <a:prstGeom prst="rect">
            <a:avLst/>
          </a:prstGeom>
          <a:solidFill>
            <a:schemeClr val="accent6"/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birth</a:t>
            </a:r>
          </a:p>
        </p:txBody>
      </p:sp>
      <p:sp>
        <p:nvSpPr>
          <p:cNvPr id="127" name="TextBox 126">
            <a:extLst>
              <a:ext uri="{FF2B5EF4-FFF2-40B4-BE49-F238E27FC236}">
                <a16:creationId xmlns:a16="http://schemas.microsoft.com/office/drawing/2014/main" id="{7C446ACB-317E-3E40-B50D-7769CAA0DCFC}"/>
              </a:ext>
            </a:extLst>
          </p:cNvPr>
          <p:cNvSpPr txBox="1"/>
          <p:nvPr/>
        </p:nvSpPr>
        <p:spPr>
          <a:xfrm>
            <a:off x="8362737" y="6217778"/>
            <a:ext cx="490840" cy="461665"/>
          </a:xfrm>
          <a:prstGeom prst="rect">
            <a:avLst/>
          </a:prstGeom>
          <a:solidFill>
            <a:schemeClr val="accent1"/>
          </a:solidFill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schemeClr val="bg1"/>
                </a:solidFill>
              </a:rPr>
              <a:t>gǔ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28" name="TextBox 127">
            <a:extLst>
              <a:ext uri="{FF2B5EF4-FFF2-40B4-BE49-F238E27FC236}">
                <a16:creationId xmlns:a16="http://schemas.microsoft.com/office/drawing/2014/main" id="{FCA0FD05-8457-C748-B75E-600082B8F6EA}"/>
              </a:ext>
            </a:extLst>
          </p:cNvPr>
          <p:cNvSpPr txBox="1"/>
          <p:nvPr/>
        </p:nvSpPr>
        <p:spPr>
          <a:xfrm>
            <a:off x="9467878" y="6244711"/>
            <a:ext cx="2612318" cy="461665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again; human hand</a:t>
            </a:r>
          </a:p>
        </p:txBody>
      </p:sp>
    </p:spTree>
    <p:extLst>
      <p:ext uri="{BB962C8B-B14F-4D97-AF65-F5344CB8AC3E}">
        <p14:creationId xmlns:p14="http://schemas.microsoft.com/office/powerpoint/2010/main" val="27736692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/>
      <p:bldP spid="22" grpId="0" animBg="1"/>
      <p:bldP spid="16" grpId="0" animBg="1"/>
      <p:bldP spid="51" grpId="0" animBg="1"/>
      <p:bldP spid="50" grpId="0" animBg="1"/>
      <p:bldP spid="67" grpId="0" animBg="1"/>
      <p:bldP spid="66" grpId="0" animBg="1"/>
      <p:bldP spid="87" grpId="0" animBg="1"/>
      <p:bldP spid="86" grpId="0" animBg="1"/>
      <p:bldP spid="106" grpId="0" animBg="1"/>
      <p:bldP spid="118" grpId="0" animBg="1"/>
      <p:bldP spid="119" grpId="0" animBg="1"/>
      <p:bldP spid="120" grpId="0" animBg="1"/>
      <p:bldP spid="121" grpId="0" animBg="1"/>
      <p:bldP spid="122" grpId="0" animBg="1"/>
      <p:bldP spid="123" grpId="0" animBg="1"/>
      <p:bldP spid="124" grpId="0" animBg="1"/>
      <p:bldP spid="125" grpId="0" animBg="1"/>
      <p:bldP spid="126" grpId="0" animBg="1"/>
      <p:bldP spid="127" grpId="0" animBg="1"/>
      <p:bldP spid="128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008C501-E4B8-6F4D-B492-78CE67CC1271}"/>
              </a:ext>
            </a:extLst>
          </p:cNvPr>
          <p:cNvSpPr txBox="1"/>
          <p:nvPr/>
        </p:nvSpPr>
        <p:spPr>
          <a:xfrm>
            <a:off x="838200" y="1830642"/>
            <a:ext cx="105156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400" dirty="0"/>
              <a:t>A</a:t>
            </a:r>
            <a:r>
              <a:rPr lang="zh-CN" altLang="en-US" sz="2400" dirty="0"/>
              <a:t> </a:t>
            </a:r>
            <a:r>
              <a:rPr lang="en-US" altLang="zh-CN" sz="2400" dirty="0"/>
              <a:t>component</a:t>
            </a:r>
            <a:r>
              <a:rPr lang="zh-CN" altLang="en-US" sz="2400" dirty="0"/>
              <a:t> </a:t>
            </a:r>
            <a:r>
              <a:rPr lang="en-US" altLang="zh-CN" sz="2400" dirty="0"/>
              <a:t>that</a:t>
            </a:r>
            <a:r>
              <a:rPr lang="zh-CN" altLang="en-US" sz="2400" dirty="0"/>
              <a:t> </a:t>
            </a:r>
            <a:r>
              <a:rPr lang="en-US" altLang="zh-CN" sz="2400" b="1" dirty="0"/>
              <a:t>provides</a:t>
            </a:r>
            <a:r>
              <a:rPr lang="zh-CN" altLang="en-US" sz="2400" b="1" dirty="0"/>
              <a:t> </a:t>
            </a:r>
            <a:r>
              <a:rPr lang="en-US" altLang="zh-CN" sz="2400" b="1" dirty="0"/>
              <a:t>neither</a:t>
            </a:r>
            <a:r>
              <a:rPr lang="zh-CN" altLang="en-US" sz="2400" b="1" dirty="0"/>
              <a:t> </a:t>
            </a:r>
            <a:r>
              <a:rPr lang="en-US" altLang="zh-CN" sz="2400" b="1" dirty="0"/>
              <a:t>meaning</a:t>
            </a:r>
            <a:r>
              <a:rPr lang="zh-CN" altLang="en-US" sz="2400" b="1" dirty="0"/>
              <a:t> </a:t>
            </a:r>
            <a:r>
              <a:rPr lang="en-US" altLang="zh-CN" sz="2400" b="1" dirty="0"/>
              <a:t>nor</a:t>
            </a:r>
            <a:r>
              <a:rPr lang="zh-CN" altLang="en-US" sz="2400" b="1" dirty="0"/>
              <a:t> </a:t>
            </a:r>
            <a:r>
              <a:rPr lang="en-US" altLang="zh-CN" sz="2400" b="1" dirty="0"/>
              <a:t>sound</a:t>
            </a:r>
            <a:r>
              <a:rPr lang="zh-CN" altLang="en-US" sz="2400" b="1" dirty="0"/>
              <a:t> </a:t>
            </a:r>
            <a:r>
              <a:rPr lang="en-US" altLang="zh-CN" sz="2400" dirty="0"/>
              <a:t>information</a:t>
            </a:r>
            <a:r>
              <a:rPr lang="zh-CN" altLang="en-US" sz="2400" dirty="0"/>
              <a:t> </a:t>
            </a:r>
            <a:r>
              <a:rPr lang="en-US" altLang="zh-CN" sz="2400" dirty="0"/>
              <a:t>to</a:t>
            </a:r>
            <a:r>
              <a:rPr lang="zh-CN" altLang="en-US" sz="2400" dirty="0"/>
              <a:t> </a:t>
            </a:r>
            <a:r>
              <a:rPr lang="en-US" altLang="zh-CN" sz="2400" dirty="0"/>
              <a:t>the</a:t>
            </a:r>
            <a:r>
              <a:rPr lang="zh-CN" altLang="en-US" sz="2400" dirty="0"/>
              <a:t> </a:t>
            </a:r>
            <a:r>
              <a:rPr lang="en-US" altLang="zh-CN" sz="2400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compound</a:t>
            </a:r>
            <a:r>
              <a:rPr lang="zh-CN" altLang="en-US" sz="2400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2400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character</a:t>
            </a:r>
            <a:r>
              <a:rPr lang="zh-CN" altLang="en-US" sz="2400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sz="2400" dirty="0"/>
              <a:t>for </a:t>
            </a:r>
            <a:r>
              <a:rPr lang="en-US" altLang="zh-CN" sz="2400" b="1" dirty="0"/>
              <a:t>evolutionary</a:t>
            </a:r>
            <a:r>
              <a:rPr lang="en-US" altLang="zh-CN" sz="2400" dirty="0"/>
              <a:t> reasons [either</a:t>
            </a:r>
            <a:r>
              <a:rPr lang="zh-CN" altLang="en-US" sz="2400" dirty="0"/>
              <a:t> </a:t>
            </a:r>
            <a:r>
              <a:rPr lang="en-US" altLang="zh-CN" sz="2400" u="sng" dirty="0"/>
              <a:t>corruption</a:t>
            </a:r>
            <a:r>
              <a:rPr lang="zh-CN" altLang="en-US" sz="2400" dirty="0"/>
              <a:t> </a:t>
            </a:r>
            <a:r>
              <a:rPr lang="en-US" altLang="zh-CN" sz="2400" dirty="0"/>
              <a:t>or</a:t>
            </a:r>
            <a:r>
              <a:rPr lang="zh-CN" altLang="en-US" sz="2400" dirty="0"/>
              <a:t> </a:t>
            </a:r>
            <a:r>
              <a:rPr lang="en-US" altLang="zh-CN" sz="2400" u="sng" dirty="0"/>
              <a:t>stylization</a:t>
            </a:r>
            <a:r>
              <a:rPr lang="zh-CN" altLang="en-US" sz="2400" dirty="0"/>
              <a:t> </a:t>
            </a:r>
            <a:r>
              <a:rPr lang="en-US" altLang="zh-CN" sz="2400" dirty="0"/>
              <a:t>or </a:t>
            </a:r>
            <a:r>
              <a:rPr lang="en-US" altLang="zh-CN" sz="2400" u="sng" dirty="0"/>
              <a:t>simplification</a:t>
            </a:r>
            <a:r>
              <a:rPr lang="en-US" altLang="zh-CN" sz="2400" dirty="0"/>
              <a:t> over</a:t>
            </a:r>
            <a:r>
              <a:rPr lang="zh-CN" altLang="en-US" sz="2400" dirty="0"/>
              <a:t> </a:t>
            </a:r>
            <a:r>
              <a:rPr lang="en-US" altLang="zh-CN" sz="2400" dirty="0"/>
              <a:t>time]</a:t>
            </a:r>
            <a:endParaRPr lang="en-US" sz="2400" dirty="0"/>
          </a:p>
        </p:txBody>
      </p:sp>
      <p:grpSp>
        <p:nvGrpSpPr>
          <p:cNvPr id="59" name="Group 58">
            <a:extLst>
              <a:ext uri="{FF2B5EF4-FFF2-40B4-BE49-F238E27FC236}">
                <a16:creationId xmlns:a16="http://schemas.microsoft.com/office/drawing/2014/main" id="{9FF35D51-92DC-2047-9DD3-7C499542BE51}"/>
              </a:ext>
            </a:extLst>
          </p:cNvPr>
          <p:cNvGrpSpPr/>
          <p:nvPr/>
        </p:nvGrpSpPr>
        <p:grpSpPr>
          <a:xfrm>
            <a:off x="3759025" y="3453947"/>
            <a:ext cx="1637448" cy="1524847"/>
            <a:chOff x="3823456" y="3990262"/>
            <a:chExt cx="1637448" cy="1524847"/>
          </a:xfrm>
        </p:grpSpPr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id="{5F22FF10-83FE-E34C-9C7A-EB0E7032FE63}"/>
                </a:ext>
              </a:extLst>
            </p:cNvPr>
            <p:cNvSpPr txBox="1"/>
            <p:nvPr/>
          </p:nvSpPr>
          <p:spPr>
            <a:xfrm>
              <a:off x="4410709" y="3990262"/>
              <a:ext cx="1050195" cy="1384371"/>
            </a:xfrm>
            <a:custGeom>
              <a:avLst/>
              <a:gdLst/>
              <a:ahLst/>
              <a:cxnLst/>
              <a:rect l="l" t="t" r="r" b="b"/>
              <a:pathLst>
                <a:path w="1050195" h="1384371">
                  <a:moveTo>
                    <a:pt x="430280" y="186"/>
                  </a:moveTo>
                  <a:cubicBezTo>
                    <a:pt x="437876" y="-434"/>
                    <a:pt x="447565" y="496"/>
                    <a:pt x="459348" y="2976"/>
                  </a:cubicBezTo>
                  <a:cubicBezTo>
                    <a:pt x="506477" y="12898"/>
                    <a:pt x="544924" y="27781"/>
                    <a:pt x="574690" y="47625"/>
                  </a:cubicBezTo>
                  <a:cubicBezTo>
                    <a:pt x="604455" y="67469"/>
                    <a:pt x="610656" y="89793"/>
                    <a:pt x="593293" y="114597"/>
                  </a:cubicBezTo>
                  <a:cubicBezTo>
                    <a:pt x="575930" y="139402"/>
                    <a:pt x="564768" y="260945"/>
                    <a:pt x="559807" y="479226"/>
                  </a:cubicBezTo>
                  <a:cubicBezTo>
                    <a:pt x="634221" y="464344"/>
                    <a:pt x="690031" y="445740"/>
                    <a:pt x="727238" y="423416"/>
                  </a:cubicBezTo>
                  <a:cubicBezTo>
                    <a:pt x="764445" y="401092"/>
                    <a:pt x="801652" y="396131"/>
                    <a:pt x="838859" y="408533"/>
                  </a:cubicBezTo>
                  <a:cubicBezTo>
                    <a:pt x="876066" y="420935"/>
                    <a:pt x="915754" y="440779"/>
                    <a:pt x="957922" y="468064"/>
                  </a:cubicBezTo>
                  <a:cubicBezTo>
                    <a:pt x="1000090" y="495349"/>
                    <a:pt x="1002570" y="523875"/>
                    <a:pt x="965363" y="553640"/>
                  </a:cubicBezTo>
                  <a:cubicBezTo>
                    <a:pt x="928156" y="583406"/>
                    <a:pt x="889709" y="662781"/>
                    <a:pt x="850022" y="791765"/>
                  </a:cubicBezTo>
                  <a:cubicBezTo>
                    <a:pt x="909553" y="836414"/>
                    <a:pt x="913273" y="859978"/>
                    <a:pt x="861184" y="862459"/>
                  </a:cubicBezTo>
                  <a:cubicBezTo>
                    <a:pt x="809094" y="864939"/>
                    <a:pt x="706154" y="878582"/>
                    <a:pt x="552365" y="903387"/>
                  </a:cubicBezTo>
                  <a:lnTo>
                    <a:pt x="544924" y="1186160"/>
                  </a:lnTo>
                  <a:cubicBezTo>
                    <a:pt x="624299" y="1171277"/>
                    <a:pt x="713596" y="1158875"/>
                    <a:pt x="812815" y="1148953"/>
                  </a:cubicBezTo>
                  <a:cubicBezTo>
                    <a:pt x="778088" y="1104305"/>
                    <a:pt x="745842" y="1065857"/>
                    <a:pt x="716076" y="1033611"/>
                  </a:cubicBezTo>
                  <a:cubicBezTo>
                    <a:pt x="686311" y="1001365"/>
                    <a:pt x="681350" y="985242"/>
                    <a:pt x="701193" y="985242"/>
                  </a:cubicBezTo>
                  <a:cubicBezTo>
                    <a:pt x="721037" y="985242"/>
                    <a:pt x="769406" y="1006326"/>
                    <a:pt x="846301" y="1048494"/>
                  </a:cubicBezTo>
                  <a:cubicBezTo>
                    <a:pt x="923195" y="1090662"/>
                    <a:pt x="979006" y="1134070"/>
                    <a:pt x="1013732" y="1178719"/>
                  </a:cubicBezTo>
                  <a:cubicBezTo>
                    <a:pt x="1048459" y="1223367"/>
                    <a:pt x="1058381" y="1271736"/>
                    <a:pt x="1043498" y="1323826"/>
                  </a:cubicBezTo>
                  <a:cubicBezTo>
                    <a:pt x="1028615" y="1375916"/>
                    <a:pt x="1001330" y="1380877"/>
                    <a:pt x="961643" y="1338709"/>
                  </a:cubicBezTo>
                  <a:cubicBezTo>
                    <a:pt x="921955" y="1296541"/>
                    <a:pt x="879787" y="1245691"/>
                    <a:pt x="835139" y="1186160"/>
                  </a:cubicBezTo>
                  <a:cubicBezTo>
                    <a:pt x="716076" y="1215926"/>
                    <a:pt x="580891" y="1250652"/>
                    <a:pt x="429582" y="1290340"/>
                  </a:cubicBezTo>
                  <a:cubicBezTo>
                    <a:pt x="278273" y="1330027"/>
                    <a:pt x="190217" y="1357312"/>
                    <a:pt x="165412" y="1372195"/>
                  </a:cubicBezTo>
                  <a:cubicBezTo>
                    <a:pt x="140607" y="1387078"/>
                    <a:pt x="115803" y="1388318"/>
                    <a:pt x="90998" y="1375916"/>
                  </a:cubicBezTo>
                  <a:cubicBezTo>
                    <a:pt x="66193" y="1363513"/>
                    <a:pt x="40148" y="1338709"/>
                    <a:pt x="12863" y="1301502"/>
                  </a:cubicBezTo>
                  <a:cubicBezTo>
                    <a:pt x="-14422" y="1264295"/>
                    <a:pt x="1701" y="1248172"/>
                    <a:pt x="61232" y="1253133"/>
                  </a:cubicBezTo>
                  <a:cubicBezTo>
                    <a:pt x="120764" y="1258094"/>
                    <a:pt x="252228" y="1240730"/>
                    <a:pt x="455627" y="1201043"/>
                  </a:cubicBezTo>
                  <a:lnTo>
                    <a:pt x="455627" y="910828"/>
                  </a:lnTo>
                  <a:lnTo>
                    <a:pt x="277033" y="933152"/>
                  </a:lnTo>
                  <a:cubicBezTo>
                    <a:pt x="262150" y="1007566"/>
                    <a:pt x="244787" y="1027410"/>
                    <a:pt x="224943" y="992683"/>
                  </a:cubicBezTo>
                  <a:cubicBezTo>
                    <a:pt x="205100" y="957957"/>
                    <a:pt x="185256" y="887264"/>
                    <a:pt x="165412" y="780603"/>
                  </a:cubicBezTo>
                  <a:cubicBezTo>
                    <a:pt x="145568" y="673943"/>
                    <a:pt x="122004" y="604490"/>
                    <a:pt x="94719" y="572244"/>
                  </a:cubicBezTo>
                  <a:cubicBezTo>
                    <a:pt x="67434" y="539998"/>
                    <a:pt x="66193" y="523875"/>
                    <a:pt x="90998" y="523875"/>
                  </a:cubicBezTo>
                  <a:cubicBezTo>
                    <a:pt x="120764" y="523875"/>
                    <a:pt x="151770" y="526355"/>
                    <a:pt x="184016" y="531316"/>
                  </a:cubicBezTo>
                  <a:cubicBezTo>
                    <a:pt x="216262" y="536277"/>
                    <a:pt x="306799" y="526355"/>
                    <a:pt x="455627" y="501551"/>
                  </a:cubicBezTo>
                  <a:cubicBezTo>
                    <a:pt x="455627" y="377527"/>
                    <a:pt x="454387" y="280789"/>
                    <a:pt x="451906" y="211336"/>
                  </a:cubicBezTo>
                  <a:cubicBezTo>
                    <a:pt x="449426" y="141883"/>
                    <a:pt x="438264" y="87312"/>
                    <a:pt x="418420" y="47625"/>
                  </a:cubicBezTo>
                  <a:cubicBezTo>
                    <a:pt x="403537" y="17859"/>
                    <a:pt x="407490" y="2046"/>
                    <a:pt x="430280" y="186"/>
                  </a:cubicBezTo>
                  <a:close/>
                  <a:moveTo>
                    <a:pt x="737645" y="512306"/>
                  </a:moveTo>
                  <a:cubicBezTo>
                    <a:pt x="705902" y="512577"/>
                    <a:pt x="646623" y="521394"/>
                    <a:pt x="559807" y="538758"/>
                  </a:cubicBezTo>
                  <a:lnTo>
                    <a:pt x="552365" y="836414"/>
                  </a:lnTo>
                  <a:cubicBezTo>
                    <a:pt x="592053" y="831453"/>
                    <a:pt x="663986" y="821531"/>
                    <a:pt x="768166" y="806648"/>
                  </a:cubicBezTo>
                  <a:cubicBezTo>
                    <a:pt x="778088" y="712391"/>
                    <a:pt x="784289" y="640457"/>
                    <a:pt x="786770" y="590847"/>
                  </a:cubicBezTo>
                  <a:cubicBezTo>
                    <a:pt x="789250" y="541238"/>
                    <a:pt x="776848" y="515193"/>
                    <a:pt x="749563" y="512713"/>
                  </a:cubicBezTo>
                  <a:cubicBezTo>
                    <a:pt x="746152" y="512403"/>
                    <a:pt x="742179" y="512267"/>
                    <a:pt x="737645" y="512306"/>
                  </a:cubicBezTo>
                  <a:close/>
                  <a:moveTo>
                    <a:pt x="455627" y="553640"/>
                  </a:moveTo>
                  <a:lnTo>
                    <a:pt x="239826" y="590847"/>
                  </a:lnTo>
                  <a:cubicBezTo>
                    <a:pt x="249748" y="704949"/>
                    <a:pt x="259670" y="801687"/>
                    <a:pt x="269592" y="881062"/>
                  </a:cubicBezTo>
                  <a:lnTo>
                    <a:pt x="455627" y="851297"/>
                  </a:lnTo>
                  <a:lnTo>
                    <a:pt x="455627" y="553640"/>
                  </a:ln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id="{6C626C1A-6E0D-E940-8E65-DAB0EF3548D5}"/>
                </a:ext>
              </a:extLst>
            </p:cNvPr>
            <p:cNvSpPr txBox="1"/>
            <p:nvPr/>
          </p:nvSpPr>
          <p:spPr>
            <a:xfrm>
              <a:off x="3823456" y="4046680"/>
              <a:ext cx="704481" cy="1468429"/>
            </a:xfrm>
            <a:custGeom>
              <a:avLst/>
              <a:gdLst/>
              <a:ahLst/>
              <a:cxnLst/>
              <a:rect l="l" t="t" r="r" b="b"/>
              <a:pathLst>
                <a:path w="704481" h="1468429">
                  <a:moveTo>
                    <a:pt x="581745" y="43"/>
                  </a:moveTo>
                  <a:cubicBezTo>
                    <a:pt x="587791" y="354"/>
                    <a:pt x="595155" y="2369"/>
                    <a:pt x="603837" y="6090"/>
                  </a:cubicBezTo>
                  <a:cubicBezTo>
                    <a:pt x="638564" y="20972"/>
                    <a:pt x="667089" y="42056"/>
                    <a:pt x="689413" y="69342"/>
                  </a:cubicBezTo>
                  <a:cubicBezTo>
                    <a:pt x="711737" y="96627"/>
                    <a:pt x="709257" y="118951"/>
                    <a:pt x="681972" y="136314"/>
                  </a:cubicBezTo>
                  <a:cubicBezTo>
                    <a:pt x="654687" y="153678"/>
                    <a:pt x="588954" y="226851"/>
                    <a:pt x="484775" y="355836"/>
                  </a:cubicBezTo>
                  <a:cubicBezTo>
                    <a:pt x="534384" y="474898"/>
                    <a:pt x="562909" y="637369"/>
                    <a:pt x="570351" y="843248"/>
                  </a:cubicBezTo>
                  <a:cubicBezTo>
                    <a:pt x="577792" y="1049127"/>
                    <a:pt x="571591" y="1186793"/>
                    <a:pt x="551747" y="1256246"/>
                  </a:cubicBezTo>
                  <a:cubicBezTo>
                    <a:pt x="531903" y="1325699"/>
                    <a:pt x="503378" y="1383990"/>
                    <a:pt x="466171" y="1431119"/>
                  </a:cubicBezTo>
                  <a:cubicBezTo>
                    <a:pt x="428964" y="1478248"/>
                    <a:pt x="402919" y="1480728"/>
                    <a:pt x="388036" y="1438560"/>
                  </a:cubicBezTo>
                  <a:cubicBezTo>
                    <a:pt x="373153" y="1396392"/>
                    <a:pt x="334706" y="1355465"/>
                    <a:pt x="272694" y="1315777"/>
                  </a:cubicBezTo>
                  <a:cubicBezTo>
                    <a:pt x="210683" y="1276090"/>
                    <a:pt x="210683" y="1262447"/>
                    <a:pt x="272694" y="1274849"/>
                  </a:cubicBezTo>
                  <a:cubicBezTo>
                    <a:pt x="334706" y="1287252"/>
                    <a:pt x="374394" y="1292213"/>
                    <a:pt x="391757" y="1289732"/>
                  </a:cubicBezTo>
                  <a:cubicBezTo>
                    <a:pt x="409120" y="1287252"/>
                    <a:pt x="424003" y="1267408"/>
                    <a:pt x="436405" y="1230201"/>
                  </a:cubicBezTo>
                  <a:cubicBezTo>
                    <a:pt x="448808" y="1192994"/>
                    <a:pt x="457489" y="1138424"/>
                    <a:pt x="462450" y="1066490"/>
                  </a:cubicBezTo>
                  <a:cubicBezTo>
                    <a:pt x="467411" y="994556"/>
                    <a:pt x="467411" y="874254"/>
                    <a:pt x="462450" y="705582"/>
                  </a:cubicBezTo>
                  <a:cubicBezTo>
                    <a:pt x="402919" y="809762"/>
                    <a:pt x="338427" y="900299"/>
                    <a:pt x="268974" y="977193"/>
                  </a:cubicBezTo>
                  <a:cubicBezTo>
                    <a:pt x="199521" y="1054088"/>
                    <a:pt x="128827" y="1112379"/>
                    <a:pt x="56894" y="1152066"/>
                  </a:cubicBezTo>
                  <a:cubicBezTo>
                    <a:pt x="-15040" y="1191754"/>
                    <a:pt x="-18761" y="1181832"/>
                    <a:pt x="45732" y="1122301"/>
                  </a:cubicBezTo>
                  <a:cubicBezTo>
                    <a:pt x="110224" y="1062769"/>
                    <a:pt x="174716" y="988355"/>
                    <a:pt x="239208" y="899058"/>
                  </a:cubicBezTo>
                  <a:cubicBezTo>
                    <a:pt x="303700" y="809762"/>
                    <a:pt x="370673" y="693180"/>
                    <a:pt x="440126" y="549312"/>
                  </a:cubicBezTo>
                  <a:cubicBezTo>
                    <a:pt x="435165" y="509625"/>
                    <a:pt x="425243" y="467457"/>
                    <a:pt x="410361" y="422808"/>
                  </a:cubicBezTo>
                  <a:cubicBezTo>
                    <a:pt x="311142" y="522027"/>
                    <a:pt x="225565" y="589000"/>
                    <a:pt x="153632" y="623726"/>
                  </a:cubicBezTo>
                  <a:cubicBezTo>
                    <a:pt x="81698" y="658453"/>
                    <a:pt x="79218" y="647291"/>
                    <a:pt x="146190" y="590240"/>
                  </a:cubicBezTo>
                  <a:cubicBezTo>
                    <a:pt x="213163" y="533189"/>
                    <a:pt x="288817" y="450094"/>
                    <a:pt x="373153" y="340953"/>
                  </a:cubicBezTo>
                  <a:cubicBezTo>
                    <a:pt x="333466" y="291344"/>
                    <a:pt x="297499" y="249176"/>
                    <a:pt x="265253" y="214449"/>
                  </a:cubicBezTo>
                  <a:cubicBezTo>
                    <a:pt x="233007" y="179723"/>
                    <a:pt x="199521" y="148717"/>
                    <a:pt x="164794" y="121431"/>
                  </a:cubicBezTo>
                  <a:cubicBezTo>
                    <a:pt x="130067" y="94146"/>
                    <a:pt x="135028" y="87945"/>
                    <a:pt x="179677" y="102828"/>
                  </a:cubicBezTo>
                  <a:cubicBezTo>
                    <a:pt x="224325" y="117711"/>
                    <a:pt x="270214" y="138795"/>
                    <a:pt x="317343" y="166080"/>
                  </a:cubicBezTo>
                  <a:cubicBezTo>
                    <a:pt x="364472" y="193365"/>
                    <a:pt x="405400" y="229332"/>
                    <a:pt x="440126" y="273980"/>
                  </a:cubicBezTo>
                  <a:cubicBezTo>
                    <a:pt x="529423" y="159879"/>
                    <a:pt x="570351" y="82984"/>
                    <a:pt x="562909" y="43297"/>
                  </a:cubicBezTo>
                  <a:cubicBezTo>
                    <a:pt x="557328" y="13531"/>
                    <a:pt x="563607" y="-887"/>
                    <a:pt x="581745" y="43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</p:grpSp>
      <p:grpSp>
        <p:nvGrpSpPr>
          <p:cNvPr id="60" name="Group 59">
            <a:extLst>
              <a:ext uri="{FF2B5EF4-FFF2-40B4-BE49-F238E27FC236}">
                <a16:creationId xmlns:a16="http://schemas.microsoft.com/office/drawing/2014/main" id="{FD69EF9B-041B-8943-99C5-727CD1D23E62}"/>
              </a:ext>
            </a:extLst>
          </p:cNvPr>
          <p:cNvGrpSpPr/>
          <p:nvPr/>
        </p:nvGrpSpPr>
        <p:grpSpPr>
          <a:xfrm>
            <a:off x="1342732" y="3429000"/>
            <a:ext cx="1541807" cy="1681615"/>
            <a:chOff x="1407163" y="3965315"/>
            <a:chExt cx="1541807" cy="1681615"/>
          </a:xfrm>
        </p:grpSpPr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id="{9D072A89-DC99-874A-ADD9-0A9A926A37D7}"/>
                </a:ext>
              </a:extLst>
            </p:cNvPr>
            <p:cNvSpPr txBox="1"/>
            <p:nvPr/>
          </p:nvSpPr>
          <p:spPr>
            <a:xfrm>
              <a:off x="2080983" y="3965315"/>
              <a:ext cx="867987" cy="1681615"/>
            </a:xfrm>
            <a:custGeom>
              <a:avLst/>
              <a:gdLst/>
              <a:ahLst/>
              <a:cxnLst/>
              <a:rect l="l" t="t" r="r" b="b"/>
              <a:pathLst>
                <a:path w="867987" h="1681615">
                  <a:moveTo>
                    <a:pt x="253939" y="117"/>
                  </a:moveTo>
                  <a:cubicBezTo>
                    <a:pt x="257039" y="350"/>
                    <a:pt x="260450" y="931"/>
                    <a:pt x="264171" y="1861"/>
                  </a:cubicBezTo>
                  <a:cubicBezTo>
                    <a:pt x="293936" y="9303"/>
                    <a:pt x="329903" y="24186"/>
                    <a:pt x="372071" y="46510"/>
                  </a:cubicBezTo>
                  <a:cubicBezTo>
                    <a:pt x="414239" y="68834"/>
                    <a:pt x="415479" y="91158"/>
                    <a:pt x="375792" y="113482"/>
                  </a:cubicBezTo>
                  <a:cubicBezTo>
                    <a:pt x="336104" y="135807"/>
                    <a:pt x="256729" y="206500"/>
                    <a:pt x="137667" y="325563"/>
                  </a:cubicBezTo>
                  <a:cubicBezTo>
                    <a:pt x="301378" y="300758"/>
                    <a:pt x="399356" y="279674"/>
                    <a:pt x="431602" y="262310"/>
                  </a:cubicBezTo>
                  <a:cubicBezTo>
                    <a:pt x="463848" y="244947"/>
                    <a:pt x="494854" y="241227"/>
                    <a:pt x="524620" y="251148"/>
                  </a:cubicBezTo>
                  <a:cubicBezTo>
                    <a:pt x="554385" y="261070"/>
                    <a:pt x="585391" y="274713"/>
                    <a:pt x="617637" y="292076"/>
                  </a:cubicBezTo>
                  <a:cubicBezTo>
                    <a:pt x="649883" y="309439"/>
                    <a:pt x="657325" y="329283"/>
                    <a:pt x="639962" y="351607"/>
                  </a:cubicBezTo>
                  <a:cubicBezTo>
                    <a:pt x="622598" y="373932"/>
                    <a:pt x="611436" y="416100"/>
                    <a:pt x="606475" y="478111"/>
                  </a:cubicBezTo>
                  <a:cubicBezTo>
                    <a:pt x="601514" y="540123"/>
                    <a:pt x="597794" y="594693"/>
                    <a:pt x="595313" y="641822"/>
                  </a:cubicBezTo>
                  <a:cubicBezTo>
                    <a:pt x="592833" y="688951"/>
                    <a:pt x="581671" y="736080"/>
                    <a:pt x="561827" y="783209"/>
                  </a:cubicBezTo>
                  <a:cubicBezTo>
                    <a:pt x="541983" y="830338"/>
                    <a:pt x="514698" y="866305"/>
                    <a:pt x="479971" y="891109"/>
                  </a:cubicBezTo>
                  <a:cubicBezTo>
                    <a:pt x="445245" y="915914"/>
                    <a:pt x="422920" y="908473"/>
                    <a:pt x="412999" y="868785"/>
                  </a:cubicBezTo>
                  <a:cubicBezTo>
                    <a:pt x="403077" y="829098"/>
                    <a:pt x="375792" y="793131"/>
                    <a:pt x="331143" y="760885"/>
                  </a:cubicBezTo>
                  <a:cubicBezTo>
                    <a:pt x="286495" y="728639"/>
                    <a:pt x="288975" y="721197"/>
                    <a:pt x="338585" y="738560"/>
                  </a:cubicBezTo>
                  <a:cubicBezTo>
                    <a:pt x="388194" y="755924"/>
                    <a:pt x="421680" y="759644"/>
                    <a:pt x="439044" y="749723"/>
                  </a:cubicBezTo>
                  <a:cubicBezTo>
                    <a:pt x="456407" y="739801"/>
                    <a:pt x="470049" y="717476"/>
                    <a:pt x="479971" y="682750"/>
                  </a:cubicBezTo>
                  <a:cubicBezTo>
                    <a:pt x="489893" y="648023"/>
                    <a:pt x="497335" y="592213"/>
                    <a:pt x="502296" y="515318"/>
                  </a:cubicBezTo>
                  <a:cubicBezTo>
                    <a:pt x="507256" y="438424"/>
                    <a:pt x="501055" y="387574"/>
                    <a:pt x="483692" y="362769"/>
                  </a:cubicBezTo>
                  <a:cubicBezTo>
                    <a:pt x="466329" y="337965"/>
                    <a:pt x="442764" y="326803"/>
                    <a:pt x="412999" y="329283"/>
                  </a:cubicBezTo>
                  <a:cubicBezTo>
                    <a:pt x="383233" y="331764"/>
                    <a:pt x="288975" y="347887"/>
                    <a:pt x="130225" y="377652"/>
                  </a:cubicBezTo>
                  <a:lnTo>
                    <a:pt x="130225" y="1010172"/>
                  </a:lnTo>
                  <a:cubicBezTo>
                    <a:pt x="388194" y="980406"/>
                    <a:pt x="539503" y="956842"/>
                    <a:pt x="584151" y="939478"/>
                  </a:cubicBezTo>
                  <a:cubicBezTo>
                    <a:pt x="628799" y="922115"/>
                    <a:pt x="666007" y="914674"/>
                    <a:pt x="695772" y="917154"/>
                  </a:cubicBezTo>
                  <a:cubicBezTo>
                    <a:pt x="725538" y="919635"/>
                    <a:pt x="765225" y="933277"/>
                    <a:pt x="814835" y="958082"/>
                  </a:cubicBezTo>
                  <a:cubicBezTo>
                    <a:pt x="864444" y="982887"/>
                    <a:pt x="879327" y="1008932"/>
                    <a:pt x="859483" y="1036217"/>
                  </a:cubicBezTo>
                  <a:cubicBezTo>
                    <a:pt x="839639" y="1063502"/>
                    <a:pt x="828477" y="1100709"/>
                    <a:pt x="825997" y="1147838"/>
                  </a:cubicBezTo>
                  <a:cubicBezTo>
                    <a:pt x="823516" y="1194967"/>
                    <a:pt x="812354" y="1270621"/>
                    <a:pt x="792510" y="1374801"/>
                  </a:cubicBezTo>
                  <a:cubicBezTo>
                    <a:pt x="772667" y="1478980"/>
                    <a:pt x="747862" y="1549674"/>
                    <a:pt x="718096" y="1586881"/>
                  </a:cubicBezTo>
                  <a:cubicBezTo>
                    <a:pt x="688331" y="1624088"/>
                    <a:pt x="651124" y="1652613"/>
                    <a:pt x="606475" y="1672457"/>
                  </a:cubicBezTo>
                  <a:cubicBezTo>
                    <a:pt x="561827" y="1692301"/>
                    <a:pt x="533301" y="1679898"/>
                    <a:pt x="520899" y="1635250"/>
                  </a:cubicBezTo>
                  <a:cubicBezTo>
                    <a:pt x="508497" y="1590601"/>
                    <a:pt x="479971" y="1548433"/>
                    <a:pt x="435323" y="1508746"/>
                  </a:cubicBezTo>
                  <a:cubicBezTo>
                    <a:pt x="390674" y="1469058"/>
                    <a:pt x="396876" y="1459137"/>
                    <a:pt x="453926" y="1478980"/>
                  </a:cubicBezTo>
                  <a:cubicBezTo>
                    <a:pt x="510977" y="1498824"/>
                    <a:pt x="551905" y="1511227"/>
                    <a:pt x="576710" y="1516187"/>
                  </a:cubicBezTo>
                  <a:cubicBezTo>
                    <a:pt x="601514" y="1521148"/>
                    <a:pt x="623838" y="1503785"/>
                    <a:pt x="643682" y="1464098"/>
                  </a:cubicBezTo>
                  <a:cubicBezTo>
                    <a:pt x="663526" y="1424410"/>
                    <a:pt x="679649" y="1368599"/>
                    <a:pt x="692051" y="1296666"/>
                  </a:cubicBezTo>
                  <a:cubicBezTo>
                    <a:pt x="704454" y="1224732"/>
                    <a:pt x="708174" y="1159000"/>
                    <a:pt x="703214" y="1099469"/>
                  </a:cubicBezTo>
                  <a:cubicBezTo>
                    <a:pt x="698253" y="1039937"/>
                    <a:pt x="679649" y="1008932"/>
                    <a:pt x="647403" y="1006451"/>
                  </a:cubicBezTo>
                  <a:cubicBezTo>
                    <a:pt x="615157" y="1003971"/>
                    <a:pt x="524620" y="1012652"/>
                    <a:pt x="375792" y="1032496"/>
                  </a:cubicBezTo>
                  <a:cubicBezTo>
                    <a:pt x="226963" y="1052340"/>
                    <a:pt x="136426" y="1073424"/>
                    <a:pt x="104180" y="1095748"/>
                  </a:cubicBezTo>
                  <a:cubicBezTo>
                    <a:pt x="71934" y="1118072"/>
                    <a:pt x="49610" y="1111871"/>
                    <a:pt x="37208" y="1077144"/>
                  </a:cubicBezTo>
                  <a:cubicBezTo>
                    <a:pt x="24805" y="1042418"/>
                    <a:pt x="24805" y="1016373"/>
                    <a:pt x="37208" y="999010"/>
                  </a:cubicBezTo>
                  <a:cubicBezTo>
                    <a:pt x="49610" y="981646"/>
                    <a:pt x="55811" y="881187"/>
                    <a:pt x="55811" y="697633"/>
                  </a:cubicBezTo>
                  <a:cubicBezTo>
                    <a:pt x="55811" y="509117"/>
                    <a:pt x="43409" y="396256"/>
                    <a:pt x="18604" y="359049"/>
                  </a:cubicBezTo>
                  <a:cubicBezTo>
                    <a:pt x="-6201" y="321842"/>
                    <a:pt x="-6201" y="303238"/>
                    <a:pt x="18604" y="303238"/>
                  </a:cubicBezTo>
                  <a:cubicBezTo>
                    <a:pt x="43409" y="303238"/>
                    <a:pt x="70694" y="308199"/>
                    <a:pt x="100460" y="318121"/>
                  </a:cubicBezTo>
                  <a:cubicBezTo>
                    <a:pt x="199678" y="174254"/>
                    <a:pt x="244327" y="83717"/>
                    <a:pt x="234405" y="46510"/>
                  </a:cubicBezTo>
                  <a:cubicBezTo>
                    <a:pt x="225723" y="13954"/>
                    <a:pt x="232234" y="-1511"/>
                    <a:pt x="253939" y="117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E876D5B8-B4A4-6647-B318-5D874A6EBC48}"/>
                </a:ext>
              </a:extLst>
            </p:cNvPr>
            <p:cNvSpPr txBox="1"/>
            <p:nvPr/>
          </p:nvSpPr>
          <p:spPr>
            <a:xfrm>
              <a:off x="1407163" y="4313574"/>
              <a:ext cx="596615" cy="938640"/>
            </a:xfrm>
            <a:custGeom>
              <a:avLst/>
              <a:gdLst/>
              <a:ahLst/>
              <a:cxnLst/>
              <a:rect l="l" t="t" r="r" b="b"/>
              <a:pathLst>
                <a:path w="596615" h="938640">
                  <a:moveTo>
                    <a:pt x="467787" y="93"/>
                  </a:moveTo>
                  <a:cubicBezTo>
                    <a:pt x="474298" y="403"/>
                    <a:pt x="480964" y="1488"/>
                    <a:pt x="487785" y="3348"/>
                  </a:cubicBezTo>
                  <a:cubicBezTo>
                    <a:pt x="515070" y="10790"/>
                    <a:pt x="542356" y="23192"/>
                    <a:pt x="569641" y="40555"/>
                  </a:cubicBezTo>
                  <a:cubicBezTo>
                    <a:pt x="596926" y="57919"/>
                    <a:pt x="599406" y="77762"/>
                    <a:pt x="577082" y="100087"/>
                  </a:cubicBezTo>
                  <a:cubicBezTo>
                    <a:pt x="554758" y="122411"/>
                    <a:pt x="532434" y="174501"/>
                    <a:pt x="510110" y="256356"/>
                  </a:cubicBezTo>
                  <a:cubicBezTo>
                    <a:pt x="487785" y="338212"/>
                    <a:pt x="459260" y="413866"/>
                    <a:pt x="424533" y="483319"/>
                  </a:cubicBezTo>
                  <a:cubicBezTo>
                    <a:pt x="474143" y="527967"/>
                    <a:pt x="517551" y="573856"/>
                    <a:pt x="554758" y="620985"/>
                  </a:cubicBezTo>
                  <a:cubicBezTo>
                    <a:pt x="591965" y="668114"/>
                    <a:pt x="604367" y="716483"/>
                    <a:pt x="591965" y="766092"/>
                  </a:cubicBezTo>
                  <a:cubicBezTo>
                    <a:pt x="579563" y="815702"/>
                    <a:pt x="551037" y="810741"/>
                    <a:pt x="506389" y="751210"/>
                  </a:cubicBezTo>
                  <a:cubicBezTo>
                    <a:pt x="461740" y="691678"/>
                    <a:pt x="419573" y="637108"/>
                    <a:pt x="379885" y="587499"/>
                  </a:cubicBezTo>
                  <a:cubicBezTo>
                    <a:pt x="325315" y="676796"/>
                    <a:pt x="269504" y="749969"/>
                    <a:pt x="212453" y="807020"/>
                  </a:cubicBezTo>
                  <a:cubicBezTo>
                    <a:pt x="155402" y="864071"/>
                    <a:pt x="99592" y="903758"/>
                    <a:pt x="45022" y="926083"/>
                  </a:cubicBezTo>
                  <a:cubicBezTo>
                    <a:pt x="-9549" y="948407"/>
                    <a:pt x="-14510" y="940966"/>
                    <a:pt x="30139" y="903758"/>
                  </a:cubicBezTo>
                  <a:cubicBezTo>
                    <a:pt x="74787" y="866551"/>
                    <a:pt x="121916" y="814462"/>
                    <a:pt x="171526" y="747489"/>
                  </a:cubicBezTo>
                  <a:cubicBezTo>
                    <a:pt x="221135" y="680516"/>
                    <a:pt x="265783" y="604862"/>
                    <a:pt x="305471" y="520526"/>
                  </a:cubicBezTo>
                  <a:cubicBezTo>
                    <a:pt x="216174" y="421307"/>
                    <a:pt x="154162" y="355575"/>
                    <a:pt x="119436" y="323329"/>
                  </a:cubicBezTo>
                  <a:cubicBezTo>
                    <a:pt x="84709" y="291083"/>
                    <a:pt x="89670" y="283641"/>
                    <a:pt x="134319" y="301005"/>
                  </a:cubicBezTo>
                  <a:cubicBezTo>
                    <a:pt x="178967" y="318368"/>
                    <a:pt x="250901" y="364257"/>
                    <a:pt x="350119" y="438671"/>
                  </a:cubicBezTo>
                  <a:cubicBezTo>
                    <a:pt x="369963" y="379139"/>
                    <a:pt x="386086" y="325809"/>
                    <a:pt x="398489" y="278680"/>
                  </a:cubicBezTo>
                  <a:cubicBezTo>
                    <a:pt x="410891" y="231551"/>
                    <a:pt x="419573" y="186903"/>
                    <a:pt x="424533" y="144735"/>
                  </a:cubicBezTo>
                  <a:cubicBezTo>
                    <a:pt x="429494" y="102567"/>
                    <a:pt x="407170" y="90165"/>
                    <a:pt x="357561" y="107528"/>
                  </a:cubicBezTo>
                  <a:cubicBezTo>
                    <a:pt x="307951" y="124891"/>
                    <a:pt x="260822" y="139774"/>
                    <a:pt x="216174" y="152176"/>
                  </a:cubicBezTo>
                  <a:cubicBezTo>
                    <a:pt x="171526" y="164579"/>
                    <a:pt x="126877" y="160858"/>
                    <a:pt x="82229" y="141014"/>
                  </a:cubicBezTo>
                  <a:cubicBezTo>
                    <a:pt x="37580" y="121171"/>
                    <a:pt x="42541" y="108768"/>
                    <a:pt x="97112" y="103807"/>
                  </a:cubicBezTo>
                  <a:cubicBezTo>
                    <a:pt x="151682" y="98846"/>
                    <a:pt x="212453" y="87684"/>
                    <a:pt x="279426" y="70321"/>
                  </a:cubicBezTo>
                  <a:cubicBezTo>
                    <a:pt x="346399" y="52958"/>
                    <a:pt x="391047" y="35594"/>
                    <a:pt x="413371" y="18231"/>
                  </a:cubicBezTo>
                  <a:cubicBezTo>
                    <a:pt x="430114" y="5209"/>
                    <a:pt x="448253" y="-837"/>
                    <a:pt x="467787" y="93"/>
                  </a:cubicBez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B8A18E51-BA85-A645-83F9-113E54EB30DF}"/>
                </a:ext>
              </a:extLst>
            </p:cNvPr>
            <p:cNvSpPr txBox="1"/>
            <p:nvPr/>
          </p:nvSpPr>
          <p:spPr>
            <a:xfrm>
              <a:off x="2284672" y="4434830"/>
              <a:ext cx="194864" cy="151223"/>
            </a:xfrm>
            <a:custGeom>
              <a:avLst/>
              <a:gdLst/>
              <a:ahLst/>
              <a:cxnLst/>
              <a:rect l="l" t="t" r="r" b="b"/>
              <a:pathLst>
                <a:path w="194864" h="151223">
                  <a:moveTo>
                    <a:pt x="23216" y="50"/>
                  </a:moveTo>
                  <a:cubicBezTo>
                    <a:pt x="28526" y="-143"/>
                    <a:pt x="34747" y="225"/>
                    <a:pt x="41878" y="1155"/>
                  </a:cubicBezTo>
                  <a:cubicBezTo>
                    <a:pt x="98929" y="8596"/>
                    <a:pt x="141097" y="24719"/>
                    <a:pt x="168382" y="49524"/>
                  </a:cubicBezTo>
                  <a:cubicBezTo>
                    <a:pt x="195667" y="74329"/>
                    <a:pt x="201868" y="102854"/>
                    <a:pt x="186985" y="135100"/>
                  </a:cubicBezTo>
                  <a:cubicBezTo>
                    <a:pt x="172103" y="167346"/>
                    <a:pt x="124974" y="151223"/>
                    <a:pt x="45599" y="86731"/>
                  </a:cubicBezTo>
                  <a:cubicBezTo>
                    <a:pt x="-6491" y="30300"/>
                    <a:pt x="-13952" y="1407"/>
                    <a:pt x="23216" y="50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1" name="TextBox 30">
              <a:extLst>
                <a:ext uri="{FF2B5EF4-FFF2-40B4-BE49-F238E27FC236}">
                  <a16:creationId xmlns:a16="http://schemas.microsoft.com/office/drawing/2014/main" id="{5427D869-B282-894F-813B-64BFE59F34BA}"/>
                </a:ext>
              </a:extLst>
            </p:cNvPr>
            <p:cNvSpPr txBox="1"/>
            <p:nvPr/>
          </p:nvSpPr>
          <p:spPr>
            <a:xfrm>
              <a:off x="1748600" y="5165461"/>
              <a:ext cx="951260" cy="175829"/>
            </a:xfrm>
            <a:custGeom>
              <a:avLst/>
              <a:gdLst/>
              <a:ahLst/>
              <a:cxnLst/>
              <a:rect l="l" t="t" r="r" b="b"/>
              <a:pathLst>
                <a:path w="951260" h="175829">
                  <a:moveTo>
                    <a:pt x="804913" y="14"/>
                  </a:moveTo>
                  <a:cubicBezTo>
                    <a:pt x="851422" y="479"/>
                    <a:pt x="892349" y="12804"/>
                    <a:pt x="927696" y="36989"/>
                  </a:cubicBezTo>
                  <a:cubicBezTo>
                    <a:pt x="974825" y="69235"/>
                    <a:pt x="951261" y="85358"/>
                    <a:pt x="857003" y="85358"/>
                  </a:cubicBezTo>
                  <a:cubicBezTo>
                    <a:pt x="762745" y="85358"/>
                    <a:pt x="643682" y="96520"/>
                    <a:pt x="499815" y="118844"/>
                  </a:cubicBezTo>
                  <a:cubicBezTo>
                    <a:pt x="355948" y="141168"/>
                    <a:pt x="254249" y="158532"/>
                    <a:pt x="194717" y="170934"/>
                  </a:cubicBezTo>
                  <a:cubicBezTo>
                    <a:pt x="135186" y="183336"/>
                    <a:pt x="80616" y="172174"/>
                    <a:pt x="31007" y="137448"/>
                  </a:cubicBezTo>
                  <a:cubicBezTo>
                    <a:pt x="-18603" y="102721"/>
                    <a:pt x="-8681" y="85358"/>
                    <a:pt x="60772" y="85358"/>
                  </a:cubicBezTo>
                  <a:cubicBezTo>
                    <a:pt x="130225" y="85358"/>
                    <a:pt x="209600" y="80397"/>
                    <a:pt x="298897" y="70475"/>
                  </a:cubicBezTo>
                  <a:cubicBezTo>
                    <a:pt x="388194" y="60553"/>
                    <a:pt x="470050" y="50631"/>
                    <a:pt x="544464" y="40709"/>
                  </a:cubicBezTo>
                  <a:cubicBezTo>
                    <a:pt x="618878" y="25827"/>
                    <a:pt x="689571" y="13424"/>
                    <a:pt x="756544" y="3502"/>
                  </a:cubicBezTo>
                  <a:cubicBezTo>
                    <a:pt x="773287" y="1022"/>
                    <a:pt x="789410" y="-141"/>
                    <a:pt x="804913" y="14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</p:grpSp>
      <p:grpSp>
        <p:nvGrpSpPr>
          <p:cNvPr id="61" name="Group 60">
            <a:extLst>
              <a:ext uri="{FF2B5EF4-FFF2-40B4-BE49-F238E27FC236}">
                <a16:creationId xmlns:a16="http://schemas.microsoft.com/office/drawing/2014/main" id="{623B4B09-8E1E-F846-ABB7-30AC4B32778C}"/>
              </a:ext>
            </a:extLst>
          </p:cNvPr>
          <p:cNvGrpSpPr/>
          <p:nvPr/>
        </p:nvGrpSpPr>
        <p:grpSpPr>
          <a:xfrm>
            <a:off x="8270094" y="3491568"/>
            <a:ext cx="1503629" cy="1549766"/>
            <a:chOff x="9522773" y="3993675"/>
            <a:chExt cx="1503629" cy="1549766"/>
          </a:xfrm>
        </p:grpSpPr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id="{F8DD0ACB-2D4C-D742-834B-67FF69A410C4}"/>
                </a:ext>
              </a:extLst>
            </p:cNvPr>
            <p:cNvSpPr txBox="1"/>
            <p:nvPr/>
          </p:nvSpPr>
          <p:spPr>
            <a:xfrm>
              <a:off x="9752489" y="3993675"/>
              <a:ext cx="1130434" cy="1102337"/>
            </a:xfrm>
            <a:custGeom>
              <a:avLst/>
              <a:gdLst/>
              <a:ahLst/>
              <a:cxnLst/>
              <a:rect l="l" t="t" r="r" b="b"/>
              <a:pathLst>
                <a:path w="1130434" h="1102337">
                  <a:moveTo>
                    <a:pt x="857311" y="86"/>
                  </a:moveTo>
                  <a:cubicBezTo>
                    <a:pt x="890255" y="-883"/>
                    <a:pt x="926105" y="6384"/>
                    <a:pt x="964863" y="21887"/>
                  </a:cubicBezTo>
                  <a:cubicBezTo>
                    <a:pt x="1026875" y="46691"/>
                    <a:pt x="1074003" y="72736"/>
                    <a:pt x="1106250" y="100021"/>
                  </a:cubicBezTo>
                  <a:cubicBezTo>
                    <a:pt x="1138496" y="127307"/>
                    <a:pt x="1138496" y="154592"/>
                    <a:pt x="1106250" y="181877"/>
                  </a:cubicBezTo>
                  <a:cubicBezTo>
                    <a:pt x="1074003" y="209162"/>
                    <a:pt x="1038037" y="261252"/>
                    <a:pt x="998349" y="338146"/>
                  </a:cubicBezTo>
                  <a:cubicBezTo>
                    <a:pt x="958662" y="415041"/>
                    <a:pt x="917734" y="486975"/>
                    <a:pt x="875566" y="553947"/>
                  </a:cubicBezTo>
                  <a:cubicBezTo>
                    <a:pt x="833398" y="620920"/>
                    <a:pt x="804873" y="627121"/>
                    <a:pt x="789990" y="572551"/>
                  </a:cubicBezTo>
                  <a:cubicBezTo>
                    <a:pt x="705654" y="587434"/>
                    <a:pt x="628759" y="599836"/>
                    <a:pt x="559306" y="609758"/>
                  </a:cubicBezTo>
                  <a:lnTo>
                    <a:pt x="551865" y="758586"/>
                  </a:lnTo>
                  <a:cubicBezTo>
                    <a:pt x="651083" y="743703"/>
                    <a:pt x="724257" y="731301"/>
                    <a:pt x="771386" y="721379"/>
                  </a:cubicBezTo>
                  <a:cubicBezTo>
                    <a:pt x="818515" y="711457"/>
                    <a:pt x="859443" y="718898"/>
                    <a:pt x="894169" y="743703"/>
                  </a:cubicBezTo>
                  <a:cubicBezTo>
                    <a:pt x="928896" y="768508"/>
                    <a:pt x="914013" y="785871"/>
                    <a:pt x="849521" y="795793"/>
                  </a:cubicBezTo>
                  <a:cubicBezTo>
                    <a:pt x="785029" y="805715"/>
                    <a:pt x="685810" y="818117"/>
                    <a:pt x="551865" y="833000"/>
                  </a:cubicBezTo>
                  <a:lnTo>
                    <a:pt x="544423" y="959504"/>
                  </a:lnTo>
                  <a:cubicBezTo>
                    <a:pt x="673408" y="944621"/>
                    <a:pt x="766425" y="932219"/>
                    <a:pt x="823476" y="922297"/>
                  </a:cubicBezTo>
                  <a:cubicBezTo>
                    <a:pt x="880527" y="912375"/>
                    <a:pt x="927656" y="923537"/>
                    <a:pt x="964863" y="955783"/>
                  </a:cubicBezTo>
                  <a:cubicBezTo>
                    <a:pt x="1002070" y="988029"/>
                    <a:pt x="982226" y="1005392"/>
                    <a:pt x="905332" y="1007873"/>
                  </a:cubicBezTo>
                  <a:cubicBezTo>
                    <a:pt x="828437" y="1010353"/>
                    <a:pt x="705654" y="1022756"/>
                    <a:pt x="536982" y="1045080"/>
                  </a:cubicBezTo>
                  <a:cubicBezTo>
                    <a:pt x="368310" y="1067404"/>
                    <a:pt x="254209" y="1084768"/>
                    <a:pt x="194677" y="1097170"/>
                  </a:cubicBezTo>
                  <a:cubicBezTo>
                    <a:pt x="135146" y="1109572"/>
                    <a:pt x="80576" y="1099650"/>
                    <a:pt x="30966" y="1067404"/>
                  </a:cubicBezTo>
                  <a:cubicBezTo>
                    <a:pt x="-18643" y="1035158"/>
                    <a:pt x="-5000" y="1017795"/>
                    <a:pt x="71894" y="1015314"/>
                  </a:cubicBezTo>
                  <a:cubicBezTo>
                    <a:pt x="148789" y="1012834"/>
                    <a:pt x="281494" y="996711"/>
                    <a:pt x="470009" y="966945"/>
                  </a:cubicBezTo>
                  <a:lnTo>
                    <a:pt x="470009" y="847883"/>
                  </a:lnTo>
                  <a:cubicBezTo>
                    <a:pt x="370791" y="867726"/>
                    <a:pt x="305058" y="881369"/>
                    <a:pt x="272812" y="888810"/>
                  </a:cubicBezTo>
                  <a:cubicBezTo>
                    <a:pt x="240566" y="896252"/>
                    <a:pt x="203359" y="883850"/>
                    <a:pt x="161191" y="851603"/>
                  </a:cubicBezTo>
                  <a:cubicBezTo>
                    <a:pt x="119023" y="819357"/>
                    <a:pt x="122744" y="803234"/>
                    <a:pt x="172353" y="803234"/>
                  </a:cubicBezTo>
                  <a:cubicBezTo>
                    <a:pt x="226923" y="803234"/>
                    <a:pt x="326142" y="790832"/>
                    <a:pt x="470009" y="766027"/>
                  </a:cubicBezTo>
                  <a:lnTo>
                    <a:pt x="470009" y="624641"/>
                  </a:lnTo>
                  <a:lnTo>
                    <a:pt x="254209" y="661848"/>
                  </a:lnTo>
                  <a:cubicBezTo>
                    <a:pt x="229404" y="706496"/>
                    <a:pt x="209560" y="713937"/>
                    <a:pt x="194677" y="684172"/>
                  </a:cubicBezTo>
                  <a:cubicBezTo>
                    <a:pt x="179795" y="654406"/>
                    <a:pt x="164912" y="609758"/>
                    <a:pt x="150029" y="550226"/>
                  </a:cubicBezTo>
                  <a:cubicBezTo>
                    <a:pt x="135146" y="490695"/>
                    <a:pt x="119023" y="423723"/>
                    <a:pt x="101660" y="349309"/>
                  </a:cubicBezTo>
                  <a:cubicBezTo>
                    <a:pt x="84296" y="274894"/>
                    <a:pt x="58251" y="214123"/>
                    <a:pt x="23525" y="166994"/>
                  </a:cubicBezTo>
                  <a:cubicBezTo>
                    <a:pt x="-11202" y="119865"/>
                    <a:pt x="-7481" y="97541"/>
                    <a:pt x="34687" y="100021"/>
                  </a:cubicBezTo>
                  <a:cubicBezTo>
                    <a:pt x="76855" y="102502"/>
                    <a:pt x="110341" y="107463"/>
                    <a:pt x="135146" y="114904"/>
                  </a:cubicBezTo>
                  <a:cubicBezTo>
                    <a:pt x="159951" y="122346"/>
                    <a:pt x="265371" y="111183"/>
                    <a:pt x="451406" y="81418"/>
                  </a:cubicBezTo>
                  <a:cubicBezTo>
                    <a:pt x="637441" y="51652"/>
                    <a:pt x="754023" y="28088"/>
                    <a:pt x="801152" y="10724"/>
                  </a:cubicBezTo>
                  <a:cubicBezTo>
                    <a:pt x="818825" y="4213"/>
                    <a:pt x="837545" y="667"/>
                    <a:pt x="857311" y="86"/>
                  </a:cubicBezTo>
                  <a:close/>
                  <a:moveTo>
                    <a:pt x="819755" y="88859"/>
                  </a:moveTo>
                  <a:cubicBezTo>
                    <a:pt x="785029" y="88859"/>
                    <a:pt x="688291" y="101262"/>
                    <a:pt x="529541" y="126066"/>
                  </a:cubicBezTo>
                  <a:cubicBezTo>
                    <a:pt x="574189" y="160793"/>
                    <a:pt x="590312" y="193039"/>
                    <a:pt x="577910" y="222805"/>
                  </a:cubicBezTo>
                  <a:cubicBezTo>
                    <a:pt x="565507" y="252570"/>
                    <a:pt x="559306" y="361711"/>
                    <a:pt x="559306" y="550226"/>
                  </a:cubicBezTo>
                  <a:cubicBezTo>
                    <a:pt x="648603" y="530383"/>
                    <a:pt x="727978" y="520461"/>
                    <a:pt x="797431" y="520461"/>
                  </a:cubicBezTo>
                  <a:cubicBezTo>
                    <a:pt x="856963" y="386516"/>
                    <a:pt x="889209" y="293498"/>
                    <a:pt x="894169" y="241408"/>
                  </a:cubicBezTo>
                  <a:cubicBezTo>
                    <a:pt x="899131" y="189318"/>
                    <a:pt x="897890" y="150871"/>
                    <a:pt x="890449" y="126066"/>
                  </a:cubicBezTo>
                  <a:cubicBezTo>
                    <a:pt x="883007" y="101262"/>
                    <a:pt x="859443" y="88859"/>
                    <a:pt x="819755" y="88859"/>
                  </a:cubicBezTo>
                  <a:close/>
                  <a:moveTo>
                    <a:pt x="432802" y="140949"/>
                  </a:moveTo>
                  <a:cubicBezTo>
                    <a:pt x="338544" y="155832"/>
                    <a:pt x="251728" y="168234"/>
                    <a:pt x="172353" y="178156"/>
                  </a:cubicBezTo>
                  <a:cubicBezTo>
                    <a:pt x="187236" y="267453"/>
                    <a:pt x="214521" y="408840"/>
                    <a:pt x="254209" y="602316"/>
                  </a:cubicBezTo>
                  <a:cubicBezTo>
                    <a:pt x="328623" y="587433"/>
                    <a:pt x="400556" y="575031"/>
                    <a:pt x="470009" y="565109"/>
                  </a:cubicBezTo>
                  <a:cubicBezTo>
                    <a:pt x="470009" y="436125"/>
                    <a:pt x="467529" y="336906"/>
                    <a:pt x="462568" y="267453"/>
                  </a:cubicBezTo>
                  <a:cubicBezTo>
                    <a:pt x="457607" y="198000"/>
                    <a:pt x="447685" y="155832"/>
                    <a:pt x="432802" y="140949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id="{6EC72280-3BF9-554C-95FE-35590B6E9C98}"/>
                </a:ext>
              </a:extLst>
            </p:cNvPr>
            <p:cNvSpPr txBox="1"/>
            <p:nvPr/>
          </p:nvSpPr>
          <p:spPr>
            <a:xfrm>
              <a:off x="10342462" y="4192980"/>
              <a:ext cx="221465" cy="223301"/>
            </a:xfrm>
            <a:custGeom>
              <a:avLst/>
              <a:gdLst/>
              <a:ahLst/>
              <a:cxnLst/>
              <a:rect l="l" t="t" r="r" b="b"/>
              <a:pathLst>
                <a:path w="221465" h="223301">
                  <a:moveTo>
                    <a:pt x="108627" y="13"/>
                  </a:moveTo>
                  <a:cubicBezTo>
                    <a:pt x="114363" y="168"/>
                    <a:pt x="121262" y="1796"/>
                    <a:pt x="129324" y="4896"/>
                  </a:cubicBezTo>
                  <a:cubicBezTo>
                    <a:pt x="161570" y="17299"/>
                    <a:pt x="187614" y="35902"/>
                    <a:pt x="207458" y="60707"/>
                  </a:cubicBezTo>
                  <a:cubicBezTo>
                    <a:pt x="227302" y="80550"/>
                    <a:pt x="226062" y="94193"/>
                    <a:pt x="203738" y="101634"/>
                  </a:cubicBezTo>
                  <a:cubicBezTo>
                    <a:pt x="181413" y="109076"/>
                    <a:pt x="156609" y="123959"/>
                    <a:pt x="129324" y="146283"/>
                  </a:cubicBezTo>
                  <a:cubicBezTo>
                    <a:pt x="102038" y="168607"/>
                    <a:pt x="68552" y="190931"/>
                    <a:pt x="28864" y="213255"/>
                  </a:cubicBezTo>
                  <a:cubicBezTo>
                    <a:pt x="-10823" y="235580"/>
                    <a:pt x="-9583" y="220697"/>
                    <a:pt x="32585" y="168607"/>
                  </a:cubicBezTo>
                  <a:cubicBezTo>
                    <a:pt x="74753" y="116517"/>
                    <a:pt x="93357" y="73109"/>
                    <a:pt x="88396" y="38382"/>
                  </a:cubicBezTo>
                  <a:cubicBezTo>
                    <a:pt x="84675" y="12338"/>
                    <a:pt x="91419" y="-452"/>
                    <a:pt x="108627" y="13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BC6007C9-C941-1248-BA09-4749002682AA}"/>
                </a:ext>
              </a:extLst>
            </p:cNvPr>
            <p:cNvSpPr txBox="1"/>
            <p:nvPr/>
          </p:nvSpPr>
          <p:spPr>
            <a:xfrm>
              <a:off x="10002376" y="4306214"/>
              <a:ext cx="164455" cy="156155"/>
            </a:xfrm>
            <a:custGeom>
              <a:avLst/>
              <a:gdLst/>
              <a:ahLst/>
              <a:cxnLst/>
              <a:rect l="l" t="t" r="r" b="b"/>
              <a:pathLst>
                <a:path w="164455" h="156155">
                  <a:moveTo>
                    <a:pt x="21472" y="86"/>
                  </a:moveTo>
                  <a:cubicBezTo>
                    <a:pt x="33913" y="667"/>
                    <a:pt x="51760" y="4213"/>
                    <a:pt x="75015" y="10725"/>
                  </a:cubicBezTo>
                  <a:cubicBezTo>
                    <a:pt x="137027" y="28088"/>
                    <a:pt x="166792" y="59094"/>
                    <a:pt x="164312" y="103742"/>
                  </a:cubicBezTo>
                  <a:cubicBezTo>
                    <a:pt x="161831" y="148391"/>
                    <a:pt x="150669" y="164514"/>
                    <a:pt x="130825" y="152111"/>
                  </a:cubicBezTo>
                  <a:cubicBezTo>
                    <a:pt x="110982" y="139709"/>
                    <a:pt x="88657" y="121106"/>
                    <a:pt x="63853" y="96301"/>
                  </a:cubicBezTo>
                  <a:cubicBezTo>
                    <a:pt x="39048" y="71496"/>
                    <a:pt x="19204" y="46691"/>
                    <a:pt x="4322" y="21887"/>
                  </a:cubicBezTo>
                  <a:cubicBezTo>
                    <a:pt x="-4980" y="6384"/>
                    <a:pt x="736" y="-883"/>
                    <a:pt x="21472" y="86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83849791-FEED-B64D-8811-50F35422A3ED}"/>
                </a:ext>
              </a:extLst>
            </p:cNvPr>
            <p:cNvSpPr txBox="1"/>
            <p:nvPr/>
          </p:nvSpPr>
          <p:spPr>
            <a:xfrm>
              <a:off x="10694932" y="5083279"/>
              <a:ext cx="331470" cy="366702"/>
            </a:xfrm>
            <a:custGeom>
              <a:avLst/>
              <a:gdLst/>
              <a:ahLst/>
              <a:cxnLst/>
              <a:rect l="l" t="t" r="r" b="b"/>
              <a:pathLst>
                <a:path w="331470" h="366702">
                  <a:moveTo>
                    <a:pt x="10270" y="8"/>
                  </a:moveTo>
                  <a:cubicBezTo>
                    <a:pt x="19920" y="-224"/>
                    <a:pt x="36372" y="4775"/>
                    <a:pt x="59627" y="15007"/>
                  </a:cubicBezTo>
                  <a:cubicBezTo>
                    <a:pt x="121639" y="42292"/>
                    <a:pt x="174969" y="73298"/>
                    <a:pt x="219617" y="108025"/>
                  </a:cubicBezTo>
                  <a:cubicBezTo>
                    <a:pt x="269226" y="137790"/>
                    <a:pt x="302713" y="170037"/>
                    <a:pt x="320076" y="204763"/>
                  </a:cubicBezTo>
                  <a:cubicBezTo>
                    <a:pt x="337439" y="239490"/>
                    <a:pt x="334959" y="281658"/>
                    <a:pt x="312635" y="331267"/>
                  </a:cubicBezTo>
                  <a:cubicBezTo>
                    <a:pt x="290310" y="380876"/>
                    <a:pt x="260545" y="378396"/>
                    <a:pt x="223338" y="323826"/>
                  </a:cubicBezTo>
                  <a:cubicBezTo>
                    <a:pt x="186131" y="269255"/>
                    <a:pt x="151404" y="220886"/>
                    <a:pt x="119158" y="178718"/>
                  </a:cubicBezTo>
                  <a:cubicBezTo>
                    <a:pt x="86912" y="136550"/>
                    <a:pt x="53426" y="91902"/>
                    <a:pt x="18699" y="44773"/>
                  </a:cubicBezTo>
                  <a:cubicBezTo>
                    <a:pt x="-3005" y="15317"/>
                    <a:pt x="-5815" y="396"/>
                    <a:pt x="10270" y="8"/>
                  </a:cubicBez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2" name="TextBox 31">
              <a:extLst>
                <a:ext uri="{FF2B5EF4-FFF2-40B4-BE49-F238E27FC236}">
                  <a16:creationId xmlns:a16="http://schemas.microsoft.com/office/drawing/2014/main" id="{6328EB76-84A9-CE4F-9077-9CF8342ED55A}"/>
                </a:ext>
              </a:extLst>
            </p:cNvPr>
            <p:cNvSpPr txBox="1"/>
            <p:nvPr/>
          </p:nvSpPr>
          <p:spPr>
            <a:xfrm>
              <a:off x="10267290" y="5124722"/>
              <a:ext cx="214328" cy="233864"/>
            </a:xfrm>
            <a:custGeom>
              <a:avLst/>
              <a:gdLst/>
              <a:ahLst/>
              <a:cxnLst/>
              <a:rect l="l" t="t" r="r" b="b"/>
              <a:pathLst>
                <a:path w="214328" h="233864">
                  <a:moveTo>
                    <a:pt x="18111" y="249"/>
                  </a:moveTo>
                  <a:cubicBezTo>
                    <a:pt x="28576" y="-798"/>
                    <a:pt x="43575" y="1470"/>
                    <a:pt x="63109" y="7051"/>
                  </a:cubicBezTo>
                  <a:cubicBezTo>
                    <a:pt x="115199" y="21933"/>
                    <a:pt x="154886" y="44258"/>
                    <a:pt x="182171" y="74023"/>
                  </a:cubicBezTo>
                  <a:cubicBezTo>
                    <a:pt x="209456" y="103789"/>
                    <a:pt x="219378" y="140996"/>
                    <a:pt x="211937" y="185644"/>
                  </a:cubicBezTo>
                  <a:cubicBezTo>
                    <a:pt x="204496" y="230293"/>
                    <a:pt x="185892" y="243935"/>
                    <a:pt x="156126" y="226572"/>
                  </a:cubicBezTo>
                  <a:cubicBezTo>
                    <a:pt x="126361" y="209209"/>
                    <a:pt x="96595" y="180683"/>
                    <a:pt x="66829" y="140996"/>
                  </a:cubicBezTo>
                  <a:cubicBezTo>
                    <a:pt x="37064" y="101308"/>
                    <a:pt x="15980" y="65342"/>
                    <a:pt x="3578" y="33095"/>
                  </a:cubicBezTo>
                  <a:cubicBezTo>
                    <a:pt x="-4174" y="12942"/>
                    <a:pt x="671" y="1993"/>
                    <a:pt x="18111" y="249"/>
                  </a:cubicBez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3718C89D-67B3-3042-B6FD-8CE36FDAF67B}"/>
                </a:ext>
              </a:extLst>
            </p:cNvPr>
            <p:cNvSpPr txBox="1"/>
            <p:nvPr/>
          </p:nvSpPr>
          <p:spPr>
            <a:xfrm>
              <a:off x="9522773" y="5166173"/>
              <a:ext cx="181208" cy="377268"/>
            </a:xfrm>
            <a:custGeom>
              <a:avLst/>
              <a:gdLst/>
              <a:ahLst/>
              <a:cxnLst/>
              <a:rect l="l" t="t" r="r" b="b"/>
              <a:pathLst>
                <a:path w="181208" h="377268">
                  <a:moveTo>
                    <a:pt x="152782" y="16"/>
                  </a:moveTo>
                  <a:cubicBezTo>
                    <a:pt x="165184" y="636"/>
                    <a:pt x="173866" y="20170"/>
                    <a:pt x="178827" y="58617"/>
                  </a:cubicBezTo>
                  <a:cubicBezTo>
                    <a:pt x="188749" y="135512"/>
                    <a:pt x="167665" y="216127"/>
                    <a:pt x="115575" y="300463"/>
                  </a:cubicBezTo>
                  <a:cubicBezTo>
                    <a:pt x="63485" y="384799"/>
                    <a:pt x="28759" y="399681"/>
                    <a:pt x="11395" y="345111"/>
                  </a:cubicBezTo>
                  <a:cubicBezTo>
                    <a:pt x="-5968" y="290541"/>
                    <a:pt x="-3488" y="247133"/>
                    <a:pt x="18837" y="214887"/>
                  </a:cubicBezTo>
                  <a:cubicBezTo>
                    <a:pt x="41161" y="182641"/>
                    <a:pt x="69686" y="129310"/>
                    <a:pt x="104413" y="54896"/>
                  </a:cubicBezTo>
                  <a:cubicBezTo>
                    <a:pt x="124257" y="17689"/>
                    <a:pt x="140380" y="-604"/>
                    <a:pt x="152782" y="16"/>
                  </a:cubicBez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0EF7D0B7-62A0-3544-9D15-1B4F8CC72907}"/>
                </a:ext>
              </a:extLst>
            </p:cNvPr>
            <p:cNvSpPr txBox="1"/>
            <p:nvPr/>
          </p:nvSpPr>
          <p:spPr>
            <a:xfrm>
              <a:off x="9909959" y="5177165"/>
              <a:ext cx="191823" cy="233998"/>
            </a:xfrm>
            <a:custGeom>
              <a:avLst/>
              <a:gdLst/>
              <a:ahLst/>
              <a:cxnLst/>
              <a:rect l="l" t="t" r="r" b="b"/>
              <a:pathLst>
                <a:path w="191823" h="233998">
                  <a:moveTo>
                    <a:pt x="28138" y="186"/>
                  </a:moveTo>
                  <a:cubicBezTo>
                    <a:pt x="36665" y="806"/>
                    <a:pt x="47129" y="2977"/>
                    <a:pt x="59531" y="6697"/>
                  </a:cubicBezTo>
                  <a:cubicBezTo>
                    <a:pt x="109141" y="21580"/>
                    <a:pt x="146348" y="45145"/>
                    <a:pt x="171153" y="77391"/>
                  </a:cubicBezTo>
                  <a:cubicBezTo>
                    <a:pt x="195957" y="109637"/>
                    <a:pt x="198438" y="150564"/>
                    <a:pt x="178594" y="200174"/>
                  </a:cubicBezTo>
                  <a:cubicBezTo>
                    <a:pt x="158750" y="249783"/>
                    <a:pt x="126504" y="244822"/>
                    <a:pt x="81856" y="185291"/>
                  </a:cubicBezTo>
                  <a:cubicBezTo>
                    <a:pt x="42168" y="120799"/>
                    <a:pt x="16123" y="71190"/>
                    <a:pt x="3721" y="36463"/>
                  </a:cubicBezTo>
                  <a:cubicBezTo>
                    <a:pt x="-5581" y="10418"/>
                    <a:pt x="2558" y="-1674"/>
                    <a:pt x="28138" y="186"/>
                  </a:cubicBezTo>
                  <a:close/>
                </a:path>
              </a:pathLst>
            </a:custGeom>
            <a:solidFill>
              <a:schemeClr val="bg1">
                <a:lumMod val="50000"/>
              </a:schemeClr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5000" dirty="0">
                <a:latin typeface="KaiTi" panose="02010609060101010101" pitchFamily="49" charset="-122"/>
                <a:ea typeface="KaiTi" panose="02010609060101010101" pitchFamily="49" charset="-122"/>
              </a:endParaRPr>
            </a:p>
          </p:txBody>
        </p:sp>
      </p:grpSp>
      <p:sp>
        <p:nvSpPr>
          <p:cNvPr id="62" name="TextBox 61">
            <a:extLst>
              <a:ext uri="{FF2B5EF4-FFF2-40B4-BE49-F238E27FC236}">
                <a16:creationId xmlns:a16="http://schemas.microsoft.com/office/drawing/2014/main" id="{D69120F4-743E-DF42-A8A0-87F7EAE97103}"/>
              </a:ext>
            </a:extLst>
          </p:cNvPr>
          <p:cNvSpPr txBox="1"/>
          <p:nvPr/>
        </p:nvSpPr>
        <p:spPr>
          <a:xfrm>
            <a:off x="2415105" y="5604650"/>
            <a:ext cx="222625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i="1" dirty="0"/>
              <a:t>Simplification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30D15EC4-5379-634F-BD9D-10574EFC339A}"/>
              </a:ext>
            </a:extLst>
          </p:cNvPr>
          <p:cNvSpPr txBox="1"/>
          <p:nvPr/>
        </p:nvSpPr>
        <p:spPr>
          <a:xfrm>
            <a:off x="7194550" y="5667560"/>
            <a:ext cx="365471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i="1" dirty="0"/>
              <a:t>Stylization / Corruption</a:t>
            </a:r>
          </a:p>
        </p:txBody>
      </p:sp>
      <p:sp>
        <p:nvSpPr>
          <p:cNvPr id="67" name="TextBox 66">
            <a:extLst>
              <a:ext uri="{FF2B5EF4-FFF2-40B4-BE49-F238E27FC236}">
                <a16:creationId xmlns:a16="http://schemas.microsoft.com/office/drawing/2014/main" id="{89CD48DF-C7B5-024B-BF62-1E77F65A119B}"/>
              </a:ext>
            </a:extLst>
          </p:cNvPr>
          <p:cNvSpPr txBox="1"/>
          <p:nvPr/>
        </p:nvSpPr>
        <p:spPr>
          <a:xfrm>
            <a:off x="971062" y="430935"/>
            <a:ext cx="10234493" cy="1323439"/>
          </a:xfrm>
          <a:prstGeom prst="rect">
            <a:avLst/>
          </a:prstGeom>
          <a:solidFill>
            <a:schemeClr val="bg1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8000" dirty="0">
                <a:solidFill>
                  <a:schemeClr val="bg1"/>
                </a:solidFill>
              </a:rPr>
              <a:t>Empty Components</a:t>
            </a:r>
          </a:p>
        </p:txBody>
      </p:sp>
    </p:spTree>
    <p:extLst>
      <p:ext uri="{BB962C8B-B14F-4D97-AF65-F5344CB8AC3E}">
        <p14:creationId xmlns:p14="http://schemas.microsoft.com/office/powerpoint/2010/main" val="398453505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DB8525D2-CD22-295C-3ABA-C57FC389EA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zh-CN" dirty="0"/>
              <a:t>Same</a:t>
            </a:r>
            <a:r>
              <a:rPr lang="zh-CN" altLang="en-US" dirty="0"/>
              <a:t> </a:t>
            </a:r>
            <a:r>
              <a:rPr lang="en-US" altLang="zh-CN" dirty="0"/>
              <a:t>component,</a:t>
            </a:r>
            <a:r>
              <a:rPr lang="zh-CN" altLang="en-US" dirty="0"/>
              <a:t> </a:t>
            </a:r>
            <a:r>
              <a:rPr lang="en-US" altLang="zh-CN" dirty="0"/>
              <a:t>different</a:t>
            </a:r>
            <a:r>
              <a:rPr lang="zh-CN" altLang="en-US" dirty="0"/>
              <a:t> </a:t>
            </a:r>
            <a:r>
              <a:rPr lang="en-US" altLang="zh-CN" dirty="0"/>
              <a:t>functions</a:t>
            </a:r>
            <a:endParaRPr lang="en-US" dirty="0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362E7B9D-9569-F948-B66D-E004EC9CFA26}"/>
              </a:ext>
            </a:extLst>
          </p:cNvPr>
          <p:cNvGrpSpPr/>
          <p:nvPr/>
        </p:nvGrpSpPr>
        <p:grpSpPr>
          <a:xfrm>
            <a:off x="3607101" y="2487676"/>
            <a:ext cx="2198750" cy="2307207"/>
            <a:chOff x="1871285" y="2192522"/>
            <a:chExt cx="2198750" cy="2307207"/>
          </a:xfrm>
        </p:grpSpPr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D3091C36-7976-4956-4DF0-EDCE1B9E3422}"/>
                </a:ext>
              </a:extLst>
            </p:cNvPr>
            <p:cNvSpPr txBox="1"/>
            <p:nvPr/>
          </p:nvSpPr>
          <p:spPr>
            <a:xfrm>
              <a:off x="2758673" y="2192522"/>
              <a:ext cx="1311362" cy="2307207"/>
            </a:xfrm>
            <a:custGeom>
              <a:avLst/>
              <a:gdLst/>
              <a:ahLst/>
              <a:cxnLst/>
              <a:rect l="l" t="t" r="r" b="b"/>
              <a:pathLst>
                <a:path w="1311362" h="2307207">
                  <a:moveTo>
                    <a:pt x="512713" y="0"/>
                  </a:moveTo>
                  <a:lnTo>
                    <a:pt x="660611" y="118318"/>
                  </a:lnTo>
                  <a:cubicBezTo>
                    <a:pt x="634318" y="131465"/>
                    <a:pt x="617884" y="157757"/>
                    <a:pt x="611311" y="197197"/>
                  </a:cubicBezTo>
                  <a:cubicBezTo>
                    <a:pt x="604738" y="236636"/>
                    <a:pt x="591592" y="312229"/>
                    <a:pt x="571872" y="423974"/>
                  </a:cubicBezTo>
                  <a:cubicBezTo>
                    <a:pt x="762496" y="397681"/>
                    <a:pt x="900534" y="371388"/>
                    <a:pt x="985986" y="345095"/>
                  </a:cubicBezTo>
                  <a:lnTo>
                    <a:pt x="1084585" y="443693"/>
                  </a:lnTo>
                  <a:cubicBezTo>
                    <a:pt x="992559" y="450267"/>
                    <a:pt x="818368" y="473273"/>
                    <a:pt x="562012" y="512713"/>
                  </a:cubicBezTo>
                  <a:lnTo>
                    <a:pt x="542292" y="571872"/>
                  </a:lnTo>
                  <a:cubicBezTo>
                    <a:pt x="719770" y="657324"/>
                    <a:pt x="844661" y="716483"/>
                    <a:pt x="916967" y="749349"/>
                  </a:cubicBezTo>
                  <a:cubicBezTo>
                    <a:pt x="936687" y="815082"/>
                    <a:pt x="939973" y="874241"/>
                    <a:pt x="926827" y="926827"/>
                  </a:cubicBezTo>
                  <a:cubicBezTo>
                    <a:pt x="880814" y="874241"/>
                    <a:pt x="746063" y="775642"/>
                    <a:pt x="522573" y="631031"/>
                  </a:cubicBezTo>
                  <a:cubicBezTo>
                    <a:pt x="450267" y="775642"/>
                    <a:pt x="335235" y="903821"/>
                    <a:pt x="177477" y="1015566"/>
                  </a:cubicBezTo>
                  <a:cubicBezTo>
                    <a:pt x="821655" y="943260"/>
                    <a:pt x="1160177" y="900534"/>
                    <a:pt x="1193043" y="887387"/>
                  </a:cubicBezTo>
                  <a:lnTo>
                    <a:pt x="1311362" y="976126"/>
                  </a:lnTo>
                  <a:cubicBezTo>
                    <a:pt x="1219336" y="982699"/>
                    <a:pt x="1074725" y="1002419"/>
                    <a:pt x="877528" y="1035285"/>
                  </a:cubicBezTo>
                  <a:lnTo>
                    <a:pt x="966266" y="1104304"/>
                  </a:lnTo>
                  <a:cubicBezTo>
                    <a:pt x="946546" y="1143744"/>
                    <a:pt x="936687" y="1193043"/>
                    <a:pt x="936687" y="1252202"/>
                  </a:cubicBezTo>
                  <a:lnTo>
                    <a:pt x="936687" y="1962112"/>
                  </a:lnTo>
                  <a:cubicBezTo>
                    <a:pt x="936687" y="2113297"/>
                    <a:pt x="913680" y="2228329"/>
                    <a:pt x="867668" y="2307207"/>
                  </a:cubicBezTo>
                  <a:cubicBezTo>
                    <a:pt x="801935" y="2228329"/>
                    <a:pt x="696763" y="2126443"/>
                    <a:pt x="552152" y="2001552"/>
                  </a:cubicBezTo>
                  <a:lnTo>
                    <a:pt x="571872" y="1971972"/>
                  </a:lnTo>
                  <a:lnTo>
                    <a:pt x="828228" y="2119870"/>
                  </a:lnTo>
                  <a:cubicBezTo>
                    <a:pt x="841375" y="2080431"/>
                    <a:pt x="847948" y="2024558"/>
                    <a:pt x="847948" y="1952252"/>
                  </a:cubicBezTo>
                  <a:lnTo>
                    <a:pt x="847948" y="1252202"/>
                  </a:lnTo>
                  <a:cubicBezTo>
                    <a:pt x="854521" y="1166750"/>
                    <a:pt x="844661" y="1094444"/>
                    <a:pt x="818368" y="1035285"/>
                  </a:cubicBezTo>
                  <a:cubicBezTo>
                    <a:pt x="417401" y="1081298"/>
                    <a:pt x="177477" y="1110878"/>
                    <a:pt x="98598" y="1124024"/>
                  </a:cubicBezTo>
                  <a:lnTo>
                    <a:pt x="0" y="1035285"/>
                  </a:lnTo>
                  <a:lnTo>
                    <a:pt x="98598" y="1015566"/>
                  </a:lnTo>
                  <a:cubicBezTo>
                    <a:pt x="289222" y="851234"/>
                    <a:pt x="410827" y="686904"/>
                    <a:pt x="463413" y="522572"/>
                  </a:cubicBezTo>
                  <a:cubicBezTo>
                    <a:pt x="325375" y="542292"/>
                    <a:pt x="230063" y="558725"/>
                    <a:pt x="177477" y="571872"/>
                  </a:cubicBezTo>
                  <a:lnTo>
                    <a:pt x="59159" y="483133"/>
                  </a:lnTo>
                  <a:cubicBezTo>
                    <a:pt x="151184" y="476560"/>
                    <a:pt x="292509" y="460127"/>
                    <a:pt x="483133" y="433834"/>
                  </a:cubicBezTo>
                  <a:cubicBezTo>
                    <a:pt x="502853" y="328662"/>
                    <a:pt x="514356" y="248140"/>
                    <a:pt x="517643" y="192267"/>
                  </a:cubicBezTo>
                  <a:cubicBezTo>
                    <a:pt x="520929" y="136394"/>
                    <a:pt x="509426" y="75592"/>
                    <a:pt x="483133" y="9859"/>
                  </a:cubicBezTo>
                  <a:lnTo>
                    <a:pt x="512713" y="0"/>
                  </a:ln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D153BD93-4A74-4718-7BC5-785B21678E43}"/>
                </a:ext>
              </a:extLst>
            </p:cNvPr>
            <p:cNvSpPr txBox="1"/>
            <p:nvPr/>
          </p:nvSpPr>
          <p:spPr>
            <a:xfrm>
              <a:off x="2038903" y="2360138"/>
              <a:ext cx="769069" cy="2050852"/>
            </a:xfrm>
            <a:custGeom>
              <a:avLst/>
              <a:gdLst/>
              <a:ahLst/>
              <a:cxnLst/>
              <a:rect l="l" t="t" r="r" b="b"/>
              <a:pathLst>
                <a:path w="769069" h="2050852">
                  <a:moveTo>
                    <a:pt x="611311" y="0"/>
                  </a:moveTo>
                  <a:lnTo>
                    <a:pt x="719770" y="98599"/>
                  </a:lnTo>
                  <a:lnTo>
                    <a:pt x="650751" y="157758"/>
                  </a:lnTo>
                  <a:lnTo>
                    <a:pt x="532432" y="946547"/>
                  </a:lnTo>
                  <a:lnTo>
                    <a:pt x="611311" y="936687"/>
                  </a:lnTo>
                  <a:lnTo>
                    <a:pt x="660611" y="847949"/>
                  </a:lnTo>
                  <a:lnTo>
                    <a:pt x="769069" y="946547"/>
                  </a:lnTo>
                  <a:lnTo>
                    <a:pt x="709910" y="1015566"/>
                  </a:lnTo>
                  <a:cubicBezTo>
                    <a:pt x="663897" y="1515133"/>
                    <a:pt x="578445" y="1860228"/>
                    <a:pt x="453553" y="2050852"/>
                  </a:cubicBezTo>
                  <a:cubicBezTo>
                    <a:pt x="400967" y="1971973"/>
                    <a:pt x="318802" y="1873374"/>
                    <a:pt x="207057" y="1755056"/>
                  </a:cubicBezTo>
                  <a:lnTo>
                    <a:pt x="236636" y="1715616"/>
                  </a:lnTo>
                  <a:lnTo>
                    <a:pt x="443694" y="1873374"/>
                  </a:lnTo>
                  <a:cubicBezTo>
                    <a:pt x="529146" y="1682750"/>
                    <a:pt x="588305" y="1396814"/>
                    <a:pt x="621171" y="1015566"/>
                  </a:cubicBezTo>
                  <a:lnTo>
                    <a:pt x="167617" y="1084585"/>
                  </a:lnTo>
                  <a:lnTo>
                    <a:pt x="118318" y="1143744"/>
                  </a:lnTo>
                  <a:lnTo>
                    <a:pt x="19719" y="1035286"/>
                  </a:lnTo>
                  <a:lnTo>
                    <a:pt x="88738" y="985987"/>
                  </a:lnTo>
                  <a:lnTo>
                    <a:pt x="128178" y="611312"/>
                  </a:lnTo>
                  <a:cubicBezTo>
                    <a:pt x="147898" y="492993"/>
                    <a:pt x="141324" y="397682"/>
                    <a:pt x="108458" y="325376"/>
                  </a:cubicBezTo>
                  <a:lnTo>
                    <a:pt x="138038" y="305656"/>
                  </a:lnTo>
                  <a:lnTo>
                    <a:pt x="256356" y="453554"/>
                  </a:lnTo>
                  <a:cubicBezTo>
                    <a:pt x="236636" y="479847"/>
                    <a:pt x="223490" y="529146"/>
                    <a:pt x="216917" y="601452"/>
                  </a:cubicBezTo>
                  <a:lnTo>
                    <a:pt x="177477" y="985987"/>
                  </a:lnTo>
                  <a:lnTo>
                    <a:pt x="443694" y="956407"/>
                  </a:lnTo>
                  <a:lnTo>
                    <a:pt x="562012" y="167618"/>
                  </a:lnTo>
                  <a:cubicBezTo>
                    <a:pt x="325375" y="200484"/>
                    <a:pt x="170904" y="223491"/>
                    <a:pt x="98598" y="236637"/>
                  </a:cubicBezTo>
                  <a:lnTo>
                    <a:pt x="0" y="138038"/>
                  </a:lnTo>
                  <a:cubicBezTo>
                    <a:pt x="85452" y="138038"/>
                    <a:pt x="266216" y="121605"/>
                    <a:pt x="542292" y="88739"/>
                  </a:cubicBezTo>
                  <a:lnTo>
                    <a:pt x="611311" y="0"/>
                  </a:ln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7DAC991F-A357-BB2B-FA4A-5671B68E8430}"/>
                </a:ext>
              </a:extLst>
            </p:cNvPr>
            <p:cNvSpPr txBox="1"/>
            <p:nvPr/>
          </p:nvSpPr>
          <p:spPr>
            <a:xfrm>
              <a:off x="2916431" y="3385565"/>
              <a:ext cx="562012" cy="722091"/>
            </a:xfrm>
            <a:custGeom>
              <a:avLst/>
              <a:gdLst/>
              <a:ahLst/>
              <a:cxnLst/>
              <a:rect l="l" t="t" r="r" b="b"/>
              <a:pathLst>
                <a:path w="562012" h="722091">
                  <a:moveTo>
                    <a:pt x="443693" y="0"/>
                  </a:moveTo>
                  <a:lnTo>
                    <a:pt x="562012" y="98599"/>
                  </a:lnTo>
                  <a:lnTo>
                    <a:pt x="502853" y="167618"/>
                  </a:lnTo>
                  <a:lnTo>
                    <a:pt x="483133" y="453554"/>
                  </a:lnTo>
                  <a:lnTo>
                    <a:pt x="532432" y="542293"/>
                  </a:lnTo>
                  <a:lnTo>
                    <a:pt x="118318" y="591592"/>
                  </a:lnTo>
                  <a:cubicBezTo>
                    <a:pt x="124891" y="690190"/>
                    <a:pt x="115031" y="732917"/>
                    <a:pt x="88738" y="719770"/>
                  </a:cubicBezTo>
                  <a:lnTo>
                    <a:pt x="0" y="591592"/>
                  </a:lnTo>
                  <a:cubicBezTo>
                    <a:pt x="19719" y="558726"/>
                    <a:pt x="29579" y="473273"/>
                    <a:pt x="29579" y="335235"/>
                  </a:cubicBezTo>
                  <a:cubicBezTo>
                    <a:pt x="29579" y="197197"/>
                    <a:pt x="19719" y="95312"/>
                    <a:pt x="0" y="29580"/>
                  </a:cubicBezTo>
                  <a:lnTo>
                    <a:pt x="29579" y="19720"/>
                  </a:lnTo>
                  <a:lnTo>
                    <a:pt x="108458" y="138038"/>
                  </a:lnTo>
                  <a:lnTo>
                    <a:pt x="404254" y="98599"/>
                  </a:lnTo>
                  <a:lnTo>
                    <a:pt x="443693" y="0"/>
                  </a:lnTo>
                  <a:close/>
                  <a:moveTo>
                    <a:pt x="414114" y="177478"/>
                  </a:moveTo>
                  <a:lnTo>
                    <a:pt x="118318" y="216917"/>
                  </a:lnTo>
                  <a:lnTo>
                    <a:pt x="118318" y="502853"/>
                  </a:lnTo>
                  <a:lnTo>
                    <a:pt x="394394" y="453554"/>
                  </a:lnTo>
                  <a:lnTo>
                    <a:pt x="414114" y="177478"/>
                  </a:ln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1B6FE842-FEB9-A027-ABF5-783835B0EE52}"/>
                </a:ext>
              </a:extLst>
            </p:cNvPr>
            <p:cNvSpPr txBox="1"/>
            <p:nvPr/>
          </p:nvSpPr>
          <p:spPr>
            <a:xfrm>
              <a:off x="1871285" y="3661641"/>
              <a:ext cx="680331" cy="246497"/>
            </a:xfrm>
            <a:custGeom>
              <a:avLst/>
              <a:gdLst/>
              <a:ahLst/>
              <a:cxnLst/>
              <a:rect l="l" t="t" r="r" b="b"/>
              <a:pathLst>
                <a:path w="680331" h="246497">
                  <a:moveTo>
                    <a:pt x="660611" y="0"/>
                  </a:moveTo>
                  <a:lnTo>
                    <a:pt x="680331" y="39440"/>
                  </a:lnTo>
                  <a:cubicBezTo>
                    <a:pt x="404254" y="131465"/>
                    <a:pt x="216917" y="200484"/>
                    <a:pt x="118318" y="246497"/>
                  </a:cubicBezTo>
                  <a:lnTo>
                    <a:pt x="0" y="138038"/>
                  </a:lnTo>
                  <a:cubicBezTo>
                    <a:pt x="78879" y="138038"/>
                    <a:pt x="299083" y="92026"/>
                    <a:pt x="660611" y="0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</p:grpSp>
      <p:grpSp>
        <p:nvGrpSpPr>
          <p:cNvPr id="3" name="Group 2">
            <a:extLst>
              <a:ext uri="{FF2B5EF4-FFF2-40B4-BE49-F238E27FC236}">
                <a16:creationId xmlns:a16="http://schemas.microsoft.com/office/drawing/2014/main" id="{F6395EF4-1B69-79C6-0C82-4F1C11C0466D}"/>
              </a:ext>
            </a:extLst>
          </p:cNvPr>
          <p:cNvGrpSpPr/>
          <p:nvPr/>
        </p:nvGrpSpPr>
        <p:grpSpPr>
          <a:xfrm>
            <a:off x="7145836" y="2556696"/>
            <a:ext cx="2139590" cy="2287488"/>
            <a:chOff x="7185409" y="2263383"/>
            <a:chExt cx="2139590" cy="2287488"/>
          </a:xfrm>
        </p:grpSpPr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28F6C6F6-466F-4188-B8F2-4526D23C917F}"/>
                </a:ext>
              </a:extLst>
            </p:cNvPr>
            <p:cNvSpPr txBox="1"/>
            <p:nvPr/>
          </p:nvSpPr>
          <p:spPr>
            <a:xfrm>
              <a:off x="7185409" y="2263383"/>
              <a:ext cx="985986" cy="2169169"/>
            </a:xfrm>
            <a:custGeom>
              <a:avLst/>
              <a:gdLst/>
              <a:ahLst/>
              <a:cxnLst/>
              <a:rect l="l" t="t" r="r" b="b"/>
              <a:pathLst>
                <a:path w="985986" h="2169169">
                  <a:moveTo>
                    <a:pt x="571872" y="0"/>
                  </a:moveTo>
                  <a:lnTo>
                    <a:pt x="719770" y="138038"/>
                  </a:lnTo>
                  <a:cubicBezTo>
                    <a:pt x="693477" y="138038"/>
                    <a:pt x="672114" y="170904"/>
                    <a:pt x="655681" y="236636"/>
                  </a:cubicBezTo>
                  <a:cubicBezTo>
                    <a:pt x="639248" y="302369"/>
                    <a:pt x="594878" y="466700"/>
                    <a:pt x="522573" y="729630"/>
                  </a:cubicBezTo>
                  <a:lnTo>
                    <a:pt x="818369" y="690190"/>
                  </a:lnTo>
                  <a:cubicBezTo>
                    <a:pt x="844662" y="598165"/>
                    <a:pt x="844662" y="522572"/>
                    <a:pt x="818369" y="463413"/>
                  </a:cubicBezTo>
                  <a:lnTo>
                    <a:pt x="838088" y="443693"/>
                  </a:lnTo>
                  <a:lnTo>
                    <a:pt x="985986" y="571872"/>
                  </a:lnTo>
                  <a:cubicBezTo>
                    <a:pt x="966266" y="558725"/>
                    <a:pt x="941617" y="621171"/>
                    <a:pt x="912037" y="759209"/>
                  </a:cubicBezTo>
                  <a:cubicBezTo>
                    <a:pt x="882458" y="897247"/>
                    <a:pt x="847948" y="1031999"/>
                    <a:pt x="808509" y="1163464"/>
                  </a:cubicBezTo>
                  <a:cubicBezTo>
                    <a:pt x="769069" y="1294928"/>
                    <a:pt x="723057" y="1416533"/>
                    <a:pt x="670471" y="1528278"/>
                  </a:cubicBezTo>
                  <a:cubicBezTo>
                    <a:pt x="729630" y="1574291"/>
                    <a:pt x="808509" y="1633450"/>
                    <a:pt x="907107" y="1705756"/>
                  </a:cubicBezTo>
                  <a:cubicBezTo>
                    <a:pt x="907107" y="1764915"/>
                    <a:pt x="900534" y="1824074"/>
                    <a:pt x="887388" y="1883233"/>
                  </a:cubicBezTo>
                  <a:cubicBezTo>
                    <a:pt x="808509" y="1784635"/>
                    <a:pt x="719770" y="1699183"/>
                    <a:pt x="621171" y="1626877"/>
                  </a:cubicBezTo>
                  <a:cubicBezTo>
                    <a:pt x="450267" y="1850367"/>
                    <a:pt x="256356" y="2031131"/>
                    <a:pt x="39439" y="2169169"/>
                  </a:cubicBezTo>
                  <a:lnTo>
                    <a:pt x="9860" y="2129730"/>
                  </a:lnTo>
                  <a:cubicBezTo>
                    <a:pt x="207057" y="1991692"/>
                    <a:pt x="384535" y="1801068"/>
                    <a:pt x="542292" y="1557858"/>
                  </a:cubicBezTo>
                  <a:cubicBezTo>
                    <a:pt x="430547" y="1485552"/>
                    <a:pt x="328662" y="1423107"/>
                    <a:pt x="236637" y="1370521"/>
                  </a:cubicBezTo>
                  <a:cubicBezTo>
                    <a:pt x="295796" y="1206190"/>
                    <a:pt x="351668" y="1028712"/>
                    <a:pt x="404254" y="838088"/>
                  </a:cubicBezTo>
                  <a:cubicBezTo>
                    <a:pt x="233350" y="864381"/>
                    <a:pt x="141325" y="884101"/>
                    <a:pt x="128178" y="897247"/>
                  </a:cubicBezTo>
                  <a:lnTo>
                    <a:pt x="0" y="778929"/>
                  </a:lnTo>
                  <a:cubicBezTo>
                    <a:pt x="92025" y="785502"/>
                    <a:pt x="233350" y="772356"/>
                    <a:pt x="423974" y="739489"/>
                  </a:cubicBezTo>
                  <a:cubicBezTo>
                    <a:pt x="463413" y="601451"/>
                    <a:pt x="501210" y="453553"/>
                    <a:pt x="537363" y="295796"/>
                  </a:cubicBezTo>
                  <a:cubicBezTo>
                    <a:pt x="573515" y="138038"/>
                    <a:pt x="575159" y="46012"/>
                    <a:pt x="542292" y="19719"/>
                  </a:cubicBezTo>
                  <a:lnTo>
                    <a:pt x="571872" y="0"/>
                  </a:lnTo>
                  <a:close/>
                  <a:moveTo>
                    <a:pt x="808509" y="778929"/>
                  </a:moveTo>
                  <a:lnTo>
                    <a:pt x="502853" y="818368"/>
                  </a:lnTo>
                  <a:lnTo>
                    <a:pt x="345095" y="1340941"/>
                  </a:lnTo>
                  <a:cubicBezTo>
                    <a:pt x="430547" y="1393527"/>
                    <a:pt x="509426" y="1439540"/>
                    <a:pt x="581732" y="1478979"/>
                  </a:cubicBezTo>
                  <a:cubicBezTo>
                    <a:pt x="640891" y="1354087"/>
                    <a:pt x="688547" y="1230839"/>
                    <a:pt x="724700" y="1109234"/>
                  </a:cubicBezTo>
                  <a:cubicBezTo>
                    <a:pt x="760853" y="987629"/>
                    <a:pt x="788789" y="877527"/>
                    <a:pt x="808509" y="778929"/>
                  </a:cubicBezTo>
                  <a:close/>
                </a:path>
              </a:pathLst>
            </a:custGeom>
            <a:solidFill>
              <a:schemeClr val="tx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EF9AE4F2-7381-3751-4933-7CD6AB91BDA0}"/>
                </a:ext>
              </a:extLst>
            </p:cNvPr>
            <p:cNvSpPr txBox="1"/>
            <p:nvPr/>
          </p:nvSpPr>
          <p:spPr>
            <a:xfrm>
              <a:off x="8141816" y="2342262"/>
              <a:ext cx="1183183" cy="2208609"/>
            </a:xfrm>
            <a:custGeom>
              <a:avLst/>
              <a:gdLst/>
              <a:ahLst/>
              <a:cxnLst/>
              <a:rect l="l" t="t" r="r" b="b"/>
              <a:pathLst>
                <a:path w="1183183" h="2208609">
                  <a:moveTo>
                    <a:pt x="788788" y="0"/>
                  </a:moveTo>
                  <a:lnTo>
                    <a:pt x="916967" y="98598"/>
                  </a:lnTo>
                  <a:lnTo>
                    <a:pt x="838088" y="187337"/>
                  </a:lnTo>
                  <a:lnTo>
                    <a:pt x="729629" y="1005706"/>
                  </a:lnTo>
                  <a:lnTo>
                    <a:pt x="1005706" y="976126"/>
                  </a:lnTo>
                  <a:lnTo>
                    <a:pt x="1074724" y="887387"/>
                  </a:lnTo>
                  <a:lnTo>
                    <a:pt x="1183183" y="985986"/>
                  </a:lnTo>
                  <a:lnTo>
                    <a:pt x="1124024" y="1055005"/>
                  </a:lnTo>
                  <a:cubicBezTo>
                    <a:pt x="999132" y="1718902"/>
                    <a:pt x="890674" y="2103437"/>
                    <a:pt x="798648" y="2208609"/>
                  </a:cubicBezTo>
                  <a:cubicBezTo>
                    <a:pt x="746062" y="2123157"/>
                    <a:pt x="617884" y="1981832"/>
                    <a:pt x="414114" y="1784635"/>
                  </a:cubicBezTo>
                  <a:lnTo>
                    <a:pt x="433834" y="1755055"/>
                  </a:lnTo>
                  <a:lnTo>
                    <a:pt x="788788" y="2001552"/>
                  </a:lnTo>
                  <a:cubicBezTo>
                    <a:pt x="874241" y="1771488"/>
                    <a:pt x="949833" y="1462546"/>
                    <a:pt x="1015566" y="1074725"/>
                  </a:cubicBezTo>
                  <a:lnTo>
                    <a:pt x="226777" y="1153604"/>
                  </a:lnTo>
                  <a:lnTo>
                    <a:pt x="157757" y="1222623"/>
                  </a:lnTo>
                  <a:lnTo>
                    <a:pt x="69019" y="1094444"/>
                  </a:lnTo>
                  <a:lnTo>
                    <a:pt x="128178" y="1064865"/>
                  </a:lnTo>
                  <a:cubicBezTo>
                    <a:pt x="207057" y="637604"/>
                    <a:pt x="223490" y="407541"/>
                    <a:pt x="177477" y="374674"/>
                  </a:cubicBezTo>
                  <a:lnTo>
                    <a:pt x="207057" y="354955"/>
                  </a:lnTo>
                  <a:lnTo>
                    <a:pt x="345095" y="463413"/>
                  </a:lnTo>
                  <a:cubicBezTo>
                    <a:pt x="331948" y="469986"/>
                    <a:pt x="315515" y="522572"/>
                    <a:pt x="295795" y="621171"/>
                  </a:cubicBezTo>
                  <a:cubicBezTo>
                    <a:pt x="276076" y="719770"/>
                    <a:pt x="253069" y="864381"/>
                    <a:pt x="226777" y="1055005"/>
                  </a:cubicBezTo>
                  <a:lnTo>
                    <a:pt x="631031" y="1015565"/>
                  </a:lnTo>
                  <a:lnTo>
                    <a:pt x="739489" y="197197"/>
                  </a:lnTo>
                  <a:cubicBezTo>
                    <a:pt x="397681" y="230063"/>
                    <a:pt x="187337" y="256356"/>
                    <a:pt x="108458" y="276076"/>
                  </a:cubicBezTo>
                  <a:lnTo>
                    <a:pt x="0" y="157757"/>
                  </a:lnTo>
                  <a:cubicBezTo>
                    <a:pt x="105171" y="164331"/>
                    <a:pt x="345095" y="144611"/>
                    <a:pt x="719770" y="98598"/>
                  </a:cubicBezTo>
                  <a:lnTo>
                    <a:pt x="788788" y="0"/>
                  </a:ln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884649D1-C817-9F89-3216-48C719E64500}"/>
                </a:ext>
              </a:extLst>
            </p:cNvPr>
            <p:cNvSpPr txBox="1"/>
            <p:nvPr/>
          </p:nvSpPr>
          <p:spPr>
            <a:xfrm>
              <a:off x="8053077" y="3693062"/>
              <a:ext cx="995846" cy="236636"/>
            </a:xfrm>
            <a:custGeom>
              <a:avLst/>
              <a:gdLst/>
              <a:ahLst/>
              <a:cxnLst/>
              <a:rect l="l" t="t" r="r" b="b"/>
              <a:pathLst>
                <a:path w="995846" h="236636">
                  <a:moveTo>
                    <a:pt x="907107" y="0"/>
                  </a:moveTo>
                  <a:lnTo>
                    <a:pt x="995846" y="108458"/>
                  </a:lnTo>
                  <a:cubicBezTo>
                    <a:pt x="851235" y="121605"/>
                    <a:pt x="683617" y="141324"/>
                    <a:pt x="492993" y="167617"/>
                  </a:cubicBezTo>
                  <a:cubicBezTo>
                    <a:pt x="302369" y="193910"/>
                    <a:pt x="180764" y="216917"/>
                    <a:pt x="128178" y="236636"/>
                  </a:cubicBezTo>
                  <a:lnTo>
                    <a:pt x="0" y="118318"/>
                  </a:lnTo>
                  <a:cubicBezTo>
                    <a:pt x="32866" y="124891"/>
                    <a:pt x="182407" y="111745"/>
                    <a:pt x="448623" y="78879"/>
                  </a:cubicBezTo>
                  <a:cubicBezTo>
                    <a:pt x="714840" y="46013"/>
                    <a:pt x="867668" y="19720"/>
                    <a:pt x="907107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  <a:effectLst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noAutofit/>
            </a:bodyPr>
            <a:lstStyle/>
            <a:p>
              <a:endParaRPr lang="en-US" sz="19900" dirty="0">
                <a:latin typeface="FangSong" panose="02010609060101010101" pitchFamily="49" charset="-122"/>
                <a:ea typeface="FangSong" panose="02010609060101010101" pitchFamily="49" charset="-122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50580774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CCE1ABE0-57E6-614E-ED5F-EC0D51A3F8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09800" y="1242285"/>
            <a:ext cx="7772400" cy="5615715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8415B6D-B59A-23BA-7F72-ECDDE1AC6BA8}"/>
              </a:ext>
            </a:extLst>
          </p:cNvPr>
          <p:cNvSpPr txBox="1"/>
          <p:nvPr/>
        </p:nvSpPr>
        <p:spPr>
          <a:xfrm>
            <a:off x="772886" y="435429"/>
            <a:ext cx="32880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141413"/>
                </a:solidFill>
                <a:effectLst/>
                <a:latin typeface="Times New Roman" panose="02020603050405020304" pitchFamily="18" charset="0"/>
                <a:hlinkClick r:id="rId3"/>
              </a:rPr>
              <a:t>https://bit.ly/CossCh10Appendix</a:t>
            </a:r>
            <a:r>
              <a:rPr lang="en-US" dirty="0">
                <a:solidFill>
                  <a:srgbClr val="141413"/>
                </a:solidFill>
                <a:effectLst/>
                <a:latin typeface="Times New Roman" panose="02020603050405020304" pitchFamily="18" charset="0"/>
              </a:rPr>
              <a:t> 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94153E84-FE50-5FD4-039A-7931376D312F}"/>
              </a:ext>
            </a:extLst>
          </p:cNvPr>
          <p:cNvSpPr txBox="1"/>
          <p:nvPr/>
        </p:nvSpPr>
        <p:spPr>
          <a:xfrm>
            <a:off x="10259544" y="5805054"/>
            <a:ext cx="193245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400" dirty="0"/>
              <a:t>From</a:t>
            </a:r>
            <a:r>
              <a:rPr lang="zh-CN" altLang="en-US" sz="2400" dirty="0"/>
              <a:t> </a:t>
            </a:r>
            <a:r>
              <a:rPr lang="en-US" altLang="zh-CN" sz="2400" dirty="0"/>
              <a:t>Coss</a:t>
            </a:r>
            <a:r>
              <a:rPr lang="zh-CN" altLang="en-US" sz="2400" dirty="0"/>
              <a:t> </a:t>
            </a:r>
            <a:r>
              <a:rPr lang="en-US" altLang="zh-CN" sz="2400" dirty="0"/>
              <a:t>(2024b)</a:t>
            </a:r>
            <a:endParaRPr lang="en-US" sz="2400" dirty="0"/>
          </a:p>
        </p:txBody>
      </p:sp>
      <p:pic>
        <p:nvPicPr>
          <p:cNvPr id="3" name="Picture 2" descr="Transforming Hanzi Pedagogy in the Digital Age: Theory, Research, and Practice: 电写时代的汉字教学: 理论与实践 book cover">
            <a:extLst>
              <a:ext uri="{FF2B5EF4-FFF2-40B4-BE49-F238E27FC236}">
                <a16:creationId xmlns:a16="http://schemas.microsoft.com/office/drawing/2014/main" id="{48E16138-297F-0DD7-DF2E-09A47D561B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57427" y="3641021"/>
            <a:ext cx="1442688" cy="21640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4322409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A9A82C-A879-26BE-431F-D5DCE1D3C5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>
                <a:latin typeface="FangSong" panose="02010609060101010101" pitchFamily="49" charset="-122"/>
                <a:ea typeface="FangSong" panose="02010609060101010101" pitchFamily="49" charset="-122"/>
              </a:rPr>
              <a:t>两个重要原则</a:t>
            </a:r>
            <a:endParaRPr lang="en-US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28D16F2-FA0C-D109-A87F-E3BF5926516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40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过犹不及</a:t>
            </a:r>
            <a:r>
              <a:rPr lang="zh-CN" altLang="en-US" sz="4000" dirty="0">
                <a:latin typeface="FangSong" panose="02010609060101010101" pitchFamily="49" charset="-122"/>
                <a:ea typeface="FangSong" panose="02010609060101010101" pitchFamily="49" charset="-122"/>
              </a:rPr>
              <a:t> </a:t>
            </a:r>
            <a:r>
              <a:rPr lang="en-US" altLang="zh-CN" sz="4000" dirty="0">
                <a:latin typeface="FangSong" panose="02010609060101010101" pitchFamily="49" charset="-122"/>
                <a:ea typeface="FangSong" panose="02010609060101010101" pitchFamily="49" charset="-122"/>
              </a:rPr>
              <a:t>–</a:t>
            </a:r>
            <a:r>
              <a:rPr lang="zh-CN" altLang="en-US" sz="4000" dirty="0">
                <a:latin typeface="FangSong" panose="02010609060101010101" pitchFamily="49" charset="-122"/>
                <a:ea typeface="FangSong" panose="02010609060101010101" pitchFamily="49" charset="-122"/>
              </a:rPr>
              <a:t> 拆解有度</a:t>
            </a:r>
            <a:endParaRPr lang="en-US" sz="40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lvl="1"/>
            <a:r>
              <a:rPr lang="en-US" sz="36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例子一</a:t>
            </a:r>
            <a:r>
              <a:rPr lang="zh-CN" altLang="en-US" sz="3600" dirty="0">
                <a:latin typeface="FangSong" panose="02010609060101010101" pitchFamily="49" charset="-122"/>
                <a:ea typeface="FangSong" panose="02010609060101010101" pitchFamily="49" charset="-122"/>
              </a:rPr>
              <a:t>：</a:t>
            </a:r>
            <a:r>
              <a:rPr lang="en-US" sz="36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贵</a:t>
            </a:r>
            <a:r>
              <a:rPr lang="zh-CN" altLang="en-US" sz="3600" b="1" dirty="0">
                <a:latin typeface="FangSong" panose="02010609060101010101" pitchFamily="49" charset="-122"/>
                <a:ea typeface="FangSong" panose="02010609060101010101" pitchFamily="49" charset="-122"/>
              </a:rPr>
              <a:t>；本</a:t>
            </a:r>
            <a:endParaRPr lang="en-US" sz="36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lvl="1"/>
            <a:r>
              <a:rPr lang="en-US" sz="36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例子二</a:t>
            </a:r>
            <a:r>
              <a:rPr lang="zh-CN" altLang="en-US" sz="3600" dirty="0">
                <a:latin typeface="FangSong" panose="02010609060101010101" pitchFamily="49" charset="-122"/>
                <a:ea typeface="FangSong" panose="02010609060101010101" pitchFamily="49" charset="-122"/>
              </a:rPr>
              <a:t>：</a:t>
            </a:r>
            <a:r>
              <a:rPr lang="en-US" sz="36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姐姐</a:t>
            </a:r>
            <a:r>
              <a:rPr lang="zh-CN" altLang="en-US" sz="3600" b="1" dirty="0">
                <a:latin typeface="FangSong" panose="02010609060101010101" pitchFamily="49" charset="-122"/>
                <a:ea typeface="FangSong" panose="02010609060101010101" pitchFamily="49" charset="-122"/>
              </a:rPr>
              <a:t> </a:t>
            </a:r>
            <a:r>
              <a:rPr lang="en-US" altLang="zh-CN" sz="3600" b="1" dirty="0">
                <a:latin typeface="FangSong" panose="02010609060101010101" pitchFamily="49" charset="-122"/>
                <a:ea typeface="FangSong" panose="02010609060101010101" pitchFamily="49" charset="-122"/>
              </a:rPr>
              <a:t>/</a:t>
            </a:r>
            <a:r>
              <a:rPr lang="zh-CN" altLang="en-US" sz="3600" b="1" dirty="0">
                <a:latin typeface="FangSong" panose="02010609060101010101" pitchFamily="49" charset="-122"/>
                <a:ea typeface="FangSong" panose="02010609060101010101" pitchFamily="49" charset="-122"/>
              </a:rPr>
              <a:t> 妈妈</a:t>
            </a:r>
            <a:endParaRPr lang="en-US" sz="36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pPr lvl="1"/>
            <a:r>
              <a:rPr lang="en-US" sz="36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例子三</a:t>
            </a:r>
            <a:r>
              <a:rPr lang="zh-CN" altLang="en-US" sz="3600" dirty="0">
                <a:latin typeface="FangSong" panose="02010609060101010101" pitchFamily="49" charset="-122"/>
                <a:ea typeface="FangSong" panose="02010609060101010101" pitchFamily="49" charset="-122"/>
              </a:rPr>
              <a:t>：</a:t>
            </a:r>
            <a:r>
              <a:rPr lang="en-US" sz="36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看电视</a:t>
            </a:r>
            <a:endParaRPr lang="en-US" altLang="zh-CN" sz="36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endParaRPr lang="en-US" sz="40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r>
              <a:rPr lang="en-US" sz="4000" dirty="0" err="1">
                <a:latin typeface="FangSong" panose="02010609060101010101" pitchFamily="49" charset="-122"/>
                <a:ea typeface="FangSong" panose="02010609060101010101" pitchFamily="49" charset="-122"/>
              </a:rPr>
              <a:t>遵守汉字本有的规律和内容</a:t>
            </a:r>
            <a:r>
              <a:rPr lang="zh-CN" altLang="en-US" sz="4000" dirty="0">
                <a:latin typeface="FangSong" panose="02010609060101010101" pitchFamily="49" charset="-122"/>
                <a:ea typeface="FangSong" panose="02010609060101010101" pitchFamily="49" charset="-122"/>
              </a:rPr>
              <a:t>，不要胡编乱造</a:t>
            </a:r>
            <a:endParaRPr lang="en-US" sz="4000" dirty="0">
              <a:latin typeface="FangSong" panose="02010609060101010101" pitchFamily="49" charset="-122"/>
              <a:ea typeface="FangSong" panose="02010609060101010101" pitchFamily="49" charset="-122"/>
            </a:endParaRPr>
          </a:p>
          <a:p>
            <a:endParaRPr lang="en-US" sz="4800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</p:spTree>
    <p:extLst>
      <p:ext uri="{BB962C8B-B14F-4D97-AF65-F5344CB8AC3E}">
        <p14:creationId xmlns:p14="http://schemas.microsoft.com/office/powerpoint/2010/main" val="17263317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AFC906-19A7-AEEA-42FD-257A44CE59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>
                <a:latin typeface="FangSong" panose="02010609060101010101" pitchFamily="49" charset="-122"/>
                <a:ea typeface="FangSong" panose="02010609060101010101" pitchFamily="49" charset="-122"/>
              </a:rPr>
              <a:t>没有人说绝对不可手写汉字</a:t>
            </a:r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！</a:t>
            </a:r>
            <a:endParaRPr lang="en-US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A7A2856-27D0-8998-8BAD-6B35BA8FC7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707493"/>
            <a:ext cx="10515600" cy="4785382"/>
          </a:xfrm>
        </p:spPr>
        <p:txBody>
          <a:bodyPr>
            <a:normAutofit fontScale="92500" lnSpcReduction="10000"/>
          </a:bodyPr>
          <a:lstStyle/>
          <a:p>
            <a:r>
              <a:rPr lang="en-US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精确表达自己的观点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、立场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以沟通能力为主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pPr lvl="1"/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标准不降低、反而可以迅速拔高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以掌握汉字（系统、规律、文化）为教学目的之一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en-US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尽可能地增强学生的学习兴趣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、动力、信心</a:t>
            </a:r>
            <a:endParaRPr lang="en-US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en-US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避免感情用事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、为传统而传统（顾此失彼；本末倒置）</a:t>
            </a:r>
            <a:endParaRPr lang="en-US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en-US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认真考虑机会成本及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“标的设计”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pPr lvl="1"/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高中第四年的标准化考试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pPr lvl="1"/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大学的分班考试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pPr lvl="1"/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大学期间、之后的中文沟通需求</a:t>
            </a:r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个别学生愿意学手写，提供资源、付出宝贵时间，我没有意见！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(put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your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time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where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your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mouth</a:t>
            </a:r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is!)</a:t>
            </a:r>
          </a:p>
        </p:txBody>
      </p:sp>
    </p:spTree>
    <p:extLst>
      <p:ext uri="{BB962C8B-B14F-4D97-AF65-F5344CB8AC3E}">
        <p14:creationId xmlns:p14="http://schemas.microsoft.com/office/powerpoint/2010/main" val="40272014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nimClr clrSpc="rgb" dir="cw">
                                      <p:cBhvr override="childStyle">
                                        <p:cTn dur="1" fill="hold" display="0" masterRel="nextClick" afterEffect="1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ppt_c</p:attrName>
                                        </p:attrNameLst>
                                      </p:cBhvr>
                                      <p:to>
                                        <a:srgbClr val="C7C7C7"/>
                                      </p:to>
                                    </p:animClr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CE8657-2388-EB61-DCDD-F94B946D037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>
                <a:latin typeface="FangSong" panose="02010609060101010101" pitchFamily="49" charset="-122"/>
                <a:ea typeface="FangSong" panose="02010609060101010101" pitchFamily="49" charset="-122"/>
              </a:rPr>
              <a:t>手写范围定好后</a:t>
            </a:r>
            <a:r>
              <a:rPr lang="zh-CN" altLang="en-US" dirty="0">
                <a:latin typeface="FangSong" panose="02010609060101010101" pitchFamily="49" charset="-122"/>
                <a:ea typeface="FangSong" panose="02010609060101010101" pitchFamily="49" charset="-122"/>
              </a:rPr>
              <a:t>：</a:t>
            </a:r>
            <a:r>
              <a:rPr lang="en-US" dirty="0" err="1">
                <a:latin typeface="FangSong" panose="02010609060101010101" pitchFamily="49" charset="-122"/>
                <a:ea typeface="FangSong" panose="02010609060101010101" pitchFamily="49" charset="-122"/>
              </a:rPr>
              <a:t>三种手写方式</a:t>
            </a:r>
            <a:endParaRPr lang="en-US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3886AFB-0C9C-F9D0-7DD3-33577DECD5CB}"/>
              </a:ext>
            </a:extLst>
          </p:cNvPr>
          <p:cNvSpPr txBox="1"/>
          <p:nvPr/>
        </p:nvSpPr>
        <p:spPr>
          <a:xfrm>
            <a:off x="1370153" y="2587336"/>
            <a:ext cx="2797561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沟通式手写</a:t>
            </a:r>
            <a:endParaRPr lang="en-US" sz="4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2FE0D36-3E3C-75DD-CF16-B505C4114723}"/>
              </a:ext>
            </a:extLst>
          </p:cNvPr>
          <p:cNvSpPr txBox="1"/>
          <p:nvPr/>
        </p:nvSpPr>
        <p:spPr>
          <a:xfrm>
            <a:off x="5383019" y="2562700"/>
            <a:ext cx="2797561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学习式手写</a:t>
            </a:r>
            <a:endParaRPr lang="en-US" sz="4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9AED525-73EE-F633-2E70-C2FC737CA916}"/>
              </a:ext>
            </a:extLst>
          </p:cNvPr>
          <p:cNvSpPr txBox="1"/>
          <p:nvPr/>
        </p:nvSpPr>
        <p:spPr>
          <a:xfrm>
            <a:off x="9145515" y="2613405"/>
            <a:ext cx="2797561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000" b="1" dirty="0" err="1">
                <a:latin typeface="FangSong" panose="02010609060101010101" pitchFamily="49" charset="-122"/>
                <a:ea typeface="FangSong" panose="02010609060101010101" pitchFamily="49" charset="-122"/>
              </a:rPr>
              <a:t>体验式手写</a:t>
            </a:r>
            <a:endParaRPr lang="en-US" sz="4000" b="1" dirty="0">
              <a:latin typeface="FangSong" panose="02010609060101010101" pitchFamily="49" charset="-122"/>
              <a:ea typeface="FangSong" panose="02010609060101010101" pitchFamily="49" charset="-122"/>
            </a:endParaRPr>
          </a:p>
        </p:txBody>
      </p:sp>
      <p:pic>
        <p:nvPicPr>
          <p:cNvPr id="3074" name="Picture 2" descr="买满15包邮名家纯手写书法福字黑字寿字财喜字新年新春门贴定制-Taobao">
            <a:extLst>
              <a:ext uri="{FF2B5EF4-FFF2-40B4-BE49-F238E27FC236}">
                <a16:creationId xmlns:a16="http://schemas.microsoft.com/office/drawing/2014/main" id="{F1976584-9B85-852C-F770-6B186401388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403773" y="3671972"/>
            <a:ext cx="2646713" cy="26467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练写名字- Top 100件练写名字- 2023年9月更新- Taobao">
            <a:extLst>
              <a:ext uri="{FF2B5EF4-FFF2-40B4-BE49-F238E27FC236}">
                <a16:creationId xmlns:a16="http://schemas.microsoft.com/office/drawing/2014/main" id="{18D90899-2D8D-FD44-B89B-1EECA5F5496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2705"/>
          <a:stretch/>
        </p:blipFill>
        <p:spPr bwMode="auto">
          <a:xfrm>
            <a:off x="500743" y="3429000"/>
            <a:ext cx="3427862" cy="29923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D94D1B9-F20A-CDE8-C82D-BB619662717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28605" y="3927766"/>
            <a:ext cx="5380599" cy="23909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890982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43AF9C-8E55-1790-7462-E10CBAD786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err="1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完事开头难</a:t>
            </a:r>
            <a:r>
              <a:rPr lang="zh-CN" altLang="en-US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！</a:t>
            </a:r>
            <a:endParaRPr lang="en-US" b="1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D5F756E-68F5-F7DD-722F-0B1138A08B0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如何有系统、稳步探索电写教学的可能性？</a:t>
            </a:r>
            <a:r>
              <a:rPr lang="en-US" altLang="zh-CN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(Hamilton</a:t>
            </a:r>
            <a:r>
              <a:rPr lang="zh-CN" altLang="en-US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et</a:t>
            </a:r>
            <a:r>
              <a:rPr lang="zh-CN" altLang="en-US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al.,</a:t>
            </a:r>
            <a:r>
              <a:rPr lang="zh-CN" altLang="en-US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baseline="-25000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2023)</a:t>
            </a:r>
          </a:p>
          <a:p>
            <a:endParaRPr lang="en-US" altLang="zh-CN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取消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Remove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(eliminate a practice)</a:t>
            </a: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减少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Reduce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(lessen the frequency or intensity of the practice)</a:t>
            </a: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调整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Re-engineer 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(change the practice in some substantive way other than quantity)</a:t>
            </a:r>
          </a:p>
          <a:p>
            <a:r>
              <a:rPr lang="zh-CN" altLang="en-US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替换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Replace</a:t>
            </a:r>
            <a:r>
              <a:rPr lang="en-US" altLang="zh-CN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(do something instead of the current practice)</a:t>
            </a:r>
          </a:p>
          <a:p>
            <a:endParaRPr lang="en-US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  <a:p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Research</a:t>
            </a:r>
            <a:r>
              <a:rPr lang="zh-CN" altLang="en-US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&amp;</a:t>
            </a:r>
            <a:r>
              <a:rPr lang="zh-CN" altLang="en-US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 </a:t>
            </a:r>
            <a:r>
              <a:rPr lang="en-US" altLang="zh-CN" b="1" dirty="0">
                <a:latin typeface="Calibri" panose="020F0502020204030204" pitchFamily="34" charset="0"/>
                <a:ea typeface="FangSong" panose="02010609060101010101" pitchFamily="49" charset="-122"/>
                <a:cs typeface="Calibri" panose="020F0502020204030204" pitchFamily="34" charset="0"/>
              </a:rPr>
              <a:t>Report!</a:t>
            </a:r>
            <a:endParaRPr lang="en-US" b="1" dirty="0">
              <a:latin typeface="Calibri" panose="020F0502020204030204" pitchFamily="34" charset="0"/>
              <a:ea typeface="FangSong" panose="02010609060101010101" pitchFamily="49" charset="-122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016869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11C5A9-ACE3-CD89-D578-E9DBF0756E5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1628" y="365125"/>
            <a:ext cx="10515600" cy="1325563"/>
          </a:xfrm>
        </p:spPr>
        <p:txBody>
          <a:bodyPr>
            <a:normAutofit/>
          </a:bodyPr>
          <a:lstStyle/>
          <a:p>
            <a:r>
              <a:rPr lang="en-US" altLang="zh-CN" b="1" dirty="0"/>
              <a:t>Resources:</a:t>
            </a:r>
            <a:r>
              <a:rPr lang="zh-CN" altLang="en-US" b="1" dirty="0"/>
              <a:t> </a:t>
            </a:r>
            <a:r>
              <a:rPr lang="en-US" altLang="zh-CN" b="1" dirty="0">
                <a:hlinkClick r:id="rId2"/>
              </a:rPr>
              <a:t>https://sites.google.com/view/dianxie</a:t>
            </a:r>
            <a:r>
              <a:rPr lang="zh-CN" altLang="en-US" b="1" dirty="0"/>
              <a:t> </a:t>
            </a:r>
            <a:endParaRPr lang="en-US" b="1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5D939E8-21C4-1948-3140-11714BA3E07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41448" y="1919632"/>
            <a:ext cx="8509103" cy="4573243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BA4D01A0-F495-57F7-1CA4-99B843917036}"/>
              </a:ext>
            </a:extLst>
          </p:cNvPr>
          <p:cNvSpPr txBox="1"/>
          <p:nvPr/>
        </p:nvSpPr>
        <p:spPr>
          <a:xfrm>
            <a:off x="3570514" y="365125"/>
            <a:ext cx="8534399" cy="369332"/>
          </a:xfrm>
          <a:prstGeom prst="rect">
            <a:avLst/>
          </a:prstGeom>
          <a:solidFill>
            <a:srgbClr val="FFC000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err="1"/>
              <a:t>记住</a:t>
            </a:r>
            <a:r>
              <a:rPr lang="zh-CN" altLang="en-US" dirty="0"/>
              <a:t>：如果无法下载</a:t>
            </a:r>
            <a:r>
              <a:rPr lang="en-US" altLang="zh-CN" dirty="0"/>
              <a:t>/</a:t>
            </a:r>
            <a:r>
              <a:rPr lang="zh-CN" altLang="en-US" dirty="0"/>
              <a:t>找到研究论文，可以联系作者（作者有权利个人对个人分享）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757676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72C5C391-6161-97E1-291A-73DC815F99E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27107" y="416146"/>
            <a:ext cx="9537785" cy="6025707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119582360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Transforming Hanzi Pedagogy in the Digital Age: Theory, Research, and Practice: 电写时代的汉字教学: 理论与实践 book cover">
            <a:extLst>
              <a:ext uri="{FF2B5EF4-FFF2-40B4-BE49-F238E27FC236}">
                <a16:creationId xmlns:a16="http://schemas.microsoft.com/office/drawing/2014/main" id="{2BB4727F-CF10-F068-5899-FC866A2D1A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37227" y="95250"/>
            <a:ext cx="4445000" cy="6667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Teaching Chinese Characters in the Digital Age: Insights on Current Trends  and Future Directions | SpringerLink">
            <a:extLst>
              <a:ext uri="{FF2B5EF4-FFF2-40B4-BE49-F238E27FC236}">
                <a16:creationId xmlns:a16="http://schemas.microsoft.com/office/drawing/2014/main" id="{ED604396-CE4C-F3CD-1CAF-D4D4BC8B041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83927" y="0"/>
            <a:ext cx="4856163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7715876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503</TotalTime>
  <Words>839</Words>
  <Application>Microsoft Macintosh PowerPoint</Application>
  <PresentationFormat>Widescreen</PresentationFormat>
  <Paragraphs>138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21</vt:i4>
      </vt:variant>
    </vt:vector>
  </HeadingPairs>
  <TitlesOfParts>
    <vt:vector size="31" baseType="lpstr">
      <vt:lpstr>FangSong</vt:lpstr>
      <vt:lpstr>KaiTi</vt:lpstr>
      <vt:lpstr>Aptos</vt:lpstr>
      <vt:lpstr>Aptos Display</vt:lpstr>
      <vt:lpstr>Arial</vt:lpstr>
      <vt:lpstr>Calibri</vt:lpstr>
      <vt:lpstr>Calibri Light</vt:lpstr>
      <vt:lpstr>Times New Roman</vt:lpstr>
      <vt:lpstr>Office Theme</vt:lpstr>
      <vt:lpstr>1_Office Theme</vt:lpstr>
      <vt:lpstr>汉字教学与 电写中文的运用</vt:lpstr>
      <vt:lpstr>写</vt:lpstr>
      <vt:lpstr>电写为主</vt:lpstr>
      <vt:lpstr>合理安排 （时间、需求、效益、系统）</vt:lpstr>
      <vt:lpstr>Why? (Coss, 2024c)</vt:lpstr>
      <vt:lpstr>PowerPoint Presentation</vt:lpstr>
      <vt:lpstr>汉字教学 （实际上只是“写字教(自)学”）</vt:lpstr>
      <vt:lpstr>“Students need to write; students like to write”</vt:lpstr>
      <vt:lpstr>PowerPoint Presentation</vt:lpstr>
      <vt:lpstr>功能部件 Functional Components: Components with functions</vt:lpstr>
      <vt:lpstr>PowerPoint Presentation</vt:lpstr>
      <vt:lpstr>PowerPoint Presentation</vt:lpstr>
      <vt:lpstr>Same component, different functions</vt:lpstr>
      <vt:lpstr>PowerPoint Presentation</vt:lpstr>
      <vt:lpstr>两个重要原则</vt:lpstr>
      <vt:lpstr>没有人说绝对不可手写汉字！</vt:lpstr>
      <vt:lpstr>手写范围定好后：三种手写方式</vt:lpstr>
      <vt:lpstr>完事开头难！</vt:lpstr>
      <vt:lpstr>Resources: https://sites.google.com/view/dianxie 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Coss, Matt</dc:creator>
  <cp:lastModifiedBy>Coss, Matt</cp:lastModifiedBy>
  <cp:revision>50</cp:revision>
  <dcterms:created xsi:type="dcterms:W3CDTF">2024-09-22T16:41:56Z</dcterms:created>
  <dcterms:modified xsi:type="dcterms:W3CDTF">2024-09-24T03:12:13Z</dcterms:modified>
</cp:coreProperties>
</file>